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382" r:id="rId2"/>
    <p:sldId id="340" r:id="rId3"/>
    <p:sldId id="394" r:id="rId4"/>
    <p:sldId id="395" r:id="rId5"/>
    <p:sldId id="396" r:id="rId6"/>
    <p:sldId id="397" r:id="rId7"/>
    <p:sldId id="401" r:id="rId8"/>
    <p:sldId id="390" r:id="rId9"/>
    <p:sldId id="399" r:id="rId10"/>
    <p:sldId id="406" r:id="rId11"/>
    <p:sldId id="400" r:id="rId12"/>
    <p:sldId id="402" r:id="rId13"/>
    <p:sldId id="405" r:id="rId14"/>
    <p:sldId id="404" r:id="rId15"/>
    <p:sldId id="403" r:id="rId16"/>
  </p:sldIdLst>
  <p:sldSz cx="9144000" cy="6858000" type="screen4x3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F2F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45" autoAdjust="0"/>
    <p:restoredTop sz="94705" autoAdjust="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7F3811E3-DA34-4175-8D01-8A56F0AA1199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8644"/>
            <a:ext cx="5486400" cy="4157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A8F3CE0B-8404-438C-845A-7658188F53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6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31A2-36A8-4695-BBBC-E3A330D6EAE6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www.thecfosolution.org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9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BCEE-C45C-480B-ADD3-991092F4272C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www.thecfosolution.org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9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0777B-3224-4C72-9D12-C02A9C13147B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www.thecfosolution.org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7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DE7D1-CA09-416D-ABAF-3CE5E410FF84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www.thecfosolution.org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1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73F3-795B-443B-8A60-AED620187286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www.thecfosolution.org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7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552C-2407-40E6-99DE-64C03CEC12CF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www.thecfosolution.org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3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753A-463C-489C-9865-846FB3115ED4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www.thecfosolution.org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1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3FA3-E58F-483D-996E-67BC7746C404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www.thecfosolution.org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0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3FB7-18AF-40F1-BB56-A06461BFC65B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www.thecfosolution.org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7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8EE7-0EDC-4307-9240-667FBCFAE952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www.thecfosolution.org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6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DE23-5B1A-4266-9A9A-987FB025B82D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www.thecfosolution.org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7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DCB42B0B-6771-4C9A-A081-81227E102DEC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r>
              <a:rPr lang="en-US" dirty="0"/>
              <a:t>www.thecfosolution.org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66F9A86E-EB98-47DE-BEAE-312BF0CE7B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4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fosolution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2F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419600"/>
            <a:ext cx="4419600" cy="15240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2F2F2"/>
                </a:solidFill>
              </a:rPr>
              <a:t>Gary Bender </a:t>
            </a:r>
          </a:p>
          <a:p>
            <a:r>
              <a:rPr lang="en-US" sz="1600" dirty="0">
                <a:solidFill>
                  <a:srgbClr val="F2F2F2"/>
                </a:solidFill>
              </a:rPr>
              <a:t>Founder &amp; CEO - The CFO Solution </a:t>
            </a:r>
          </a:p>
          <a:p>
            <a:r>
              <a:rPr lang="en-US" sz="1600" dirty="0">
                <a:solidFill>
                  <a:srgbClr val="F2F2F2"/>
                </a:solidFill>
                <a:hlinkClick r:id="rId2"/>
              </a:rPr>
              <a:t>www.thecfosolution.org</a:t>
            </a:r>
            <a:endParaRPr lang="en-US" sz="1600" dirty="0">
              <a:solidFill>
                <a:srgbClr val="F2F2F2"/>
              </a:solidFill>
            </a:endParaRPr>
          </a:p>
          <a:p>
            <a:r>
              <a:rPr lang="en-US" sz="1600" dirty="0">
                <a:solidFill>
                  <a:srgbClr val="F2F2F2"/>
                </a:solidFill>
              </a:rPr>
              <a:t>gbender@thecfosolution.org</a:t>
            </a:r>
          </a:p>
          <a:p>
            <a:r>
              <a:rPr lang="en-US" sz="1600" dirty="0">
                <a:solidFill>
                  <a:srgbClr val="F2F2F2"/>
                </a:solidFill>
              </a:rPr>
              <a:t>215.421.8291</a:t>
            </a:r>
          </a:p>
        </p:txBody>
      </p:sp>
      <p:sp>
        <p:nvSpPr>
          <p:cNvPr id="9" name="Rectangle 8"/>
          <p:cNvSpPr/>
          <p:nvPr/>
        </p:nvSpPr>
        <p:spPr>
          <a:xfrm>
            <a:off x="2057400" y="3048000"/>
            <a:ext cx="4953000" cy="10668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3124200"/>
            <a:ext cx="4953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rgbClr val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PCS Group Forum  </a:t>
            </a:r>
          </a:p>
          <a:p>
            <a:pPr algn="ctr"/>
            <a:r>
              <a:rPr lang="en-US" sz="2800" b="1" dirty="0">
                <a:ln>
                  <a:solidFill>
                    <a:srgbClr val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March 16, 2022</a:t>
            </a:r>
            <a:endParaRPr lang="en-US" sz="2800" b="1" dirty="0">
              <a:ln>
                <a:solidFill>
                  <a:srgbClr val="000000"/>
                </a:solidFill>
              </a:ln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3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B810E-49A2-47E3-A6FA-9EC7C7E8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Suntuity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DAB2C-207E-4DD5-A6A4-B68021F81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 to Loretta </a:t>
            </a:r>
            <a:r>
              <a:rPr lang="en-US" dirty="0" err="1"/>
              <a:t>Ottinger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F2DE10-8987-4019-861C-E7EC85B8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www.thecfosolution.org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06DC2-3305-44FC-8D13-DE9C1D20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81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03D5E-E233-4B60-9B2B-6F16B301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reduce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4282B-C624-4C13-A500-43BD221FC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Reduce usage then reduce cost per unit</a:t>
            </a:r>
          </a:p>
          <a:p>
            <a:r>
              <a:rPr lang="en-US" dirty="0"/>
              <a:t>Deregulated states are the focus </a:t>
            </a:r>
          </a:p>
          <a:p>
            <a:r>
              <a:rPr lang="en-US" dirty="0"/>
              <a:t>Ohio to Maine plus Illinois</a:t>
            </a:r>
          </a:p>
          <a:p>
            <a:r>
              <a:rPr lang="en-US" dirty="0"/>
              <a:t>Plus gas only in Colorado, Fla. and Cal.</a:t>
            </a:r>
          </a:p>
          <a:p>
            <a:r>
              <a:rPr lang="en-US" dirty="0"/>
              <a:t>Get a partner to review bills from each location.  Free assessment!</a:t>
            </a:r>
          </a:p>
          <a:p>
            <a:r>
              <a:rPr lang="en-US" dirty="0"/>
              <a:t>Retro utility bill adjustments occur!</a:t>
            </a:r>
          </a:p>
          <a:p>
            <a:r>
              <a:rPr lang="en-US" dirty="0"/>
              <a:t>Procurement does not know this stuff!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16040-5797-4AC5-BAEC-3C296AEDF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www.thecfosolution.org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63BB8-B8A0-44E7-99CB-26EF5867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3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7ADF6-E0B9-4920-A430-F0925F1A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9F484-3949-4CC7-AB36-5D0A1DF5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PPL just had a 33% in Jan.  In your budget? Of course not!</a:t>
            </a:r>
          </a:p>
          <a:p>
            <a:r>
              <a:rPr lang="en-US" dirty="0"/>
              <a:t>Deregulated power up about 8% in Pa. </a:t>
            </a:r>
          </a:p>
          <a:p>
            <a:pPr marL="0" indent="0">
              <a:buNone/>
            </a:pPr>
            <a:r>
              <a:rPr lang="en-US" dirty="0"/>
              <a:t>       Still buying from the utility?</a:t>
            </a:r>
          </a:p>
          <a:p>
            <a:pPr marL="0" indent="0">
              <a:buNone/>
            </a:pPr>
            <a:r>
              <a:rPr lang="en-US" dirty="0"/>
              <a:t>       Did you even know you could? </a:t>
            </a:r>
          </a:p>
          <a:p>
            <a:r>
              <a:rPr lang="en-US" dirty="0"/>
              <a:t>Fewer suppliers in natural gas to your bldg. but there are contract options and savings options.</a:t>
            </a:r>
          </a:p>
          <a:p>
            <a:r>
              <a:rPr lang="en-US" dirty="0"/>
              <a:t>Case studies on our website.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283C9E-B951-455B-95A8-57D80D50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www.thecfosolution.org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00B29-A27C-4CC3-A998-2B7BC97B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7ED92-5DF2-4BA6-ADA9-8F1AD9A61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/>
              <a:t>PPL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2DB3B-3FDF-446A-B3FC-6CE7B0FEB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Rate was 8.9 cents per kwh </a:t>
            </a:r>
          </a:p>
          <a:p>
            <a:r>
              <a:rPr lang="en-US" dirty="0"/>
              <a:t>Example-mall was paying $90k now $81k with five year </a:t>
            </a:r>
            <a:r>
              <a:rPr lang="en-US" u="sng" dirty="0"/>
              <a:t>fixed </a:t>
            </a:r>
            <a:r>
              <a:rPr lang="en-US" dirty="0"/>
              <a:t>rate at 8.19 cents  about a 10% saving. </a:t>
            </a:r>
          </a:p>
          <a:p>
            <a:r>
              <a:rPr lang="en-US" dirty="0"/>
              <a:t>Manufacturer now paying 7.1 cents with 36 months fixed rate. Almost 20% base savings plus </a:t>
            </a:r>
            <a:r>
              <a:rPr lang="en-US" u="sng" dirty="0"/>
              <a:t>fixed </a:t>
            </a:r>
            <a:r>
              <a:rPr lang="en-US" dirty="0"/>
              <a:t>rate protection from increases. </a:t>
            </a:r>
          </a:p>
          <a:p>
            <a:r>
              <a:rPr lang="en-US" dirty="0"/>
              <a:t>Do you recall that PPL just raised rates 33%?  Pretty smart CFO!</a:t>
            </a:r>
          </a:p>
          <a:p>
            <a:pPr marL="0" indent="0">
              <a:buNone/>
            </a:pPr>
            <a:r>
              <a:rPr lang="en-US" dirty="0"/>
              <a:t>                                    </a:t>
            </a:r>
            <a:r>
              <a:rPr lang="en-US" b="1" dirty="0"/>
              <a:t>PECO example </a:t>
            </a:r>
          </a:p>
          <a:p>
            <a:r>
              <a:rPr lang="en-US" dirty="0"/>
              <a:t>Current rate is 6.39 cents</a:t>
            </a:r>
          </a:p>
          <a:p>
            <a:r>
              <a:rPr lang="en-US" dirty="0"/>
              <a:t>Nursing home paying 5.82 for 36 months fixed </a:t>
            </a:r>
          </a:p>
          <a:p>
            <a:r>
              <a:rPr lang="en-US" dirty="0"/>
              <a:t>               </a:t>
            </a:r>
            <a:r>
              <a:rPr lang="en-US" b="1" dirty="0"/>
              <a:t>                Why use a partner?</a:t>
            </a:r>
          </a:p>
          <a:p>
            <a:r>
              <a:rPr lang="en-US" dirty="0"/>
              <a:t>Partner manages the contract language(such as swing language and load management clauses), advises on market conditions and outlook.   None of which Procurement understands or should understand! </a:t>
            </a:r>
          </a:p>
          <a:p>
            <a:r>
              <a:rPr lang="en-US" dirty="0"/>
              <a:t>If you are spending at least 1k month do this!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487A6-5836-416E-B9CD-49196200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www.thecfosolution.org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2F89F-E81D-404A-8945-E8E5F8F1D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D13B83-D658-4959-9270-4CC453A995E2}"/>
              </a:ext>
            </a:extLst>
          </p:cNvPr>
          <p:cNvSpPr txBox="1"/>
          <p:nvPr/>
        </p:nvSpPr>
        <p:spPr>
          <a:xfrm>
            <a:off x="23622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1788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57F8C-5D92-4608-899A-5F6E7B272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en-US" dirty="0"/>
              <a:t>Natural Gas Pa example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7BE6D-C083-4169-9DE5-821603BE5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162800" cy="4495800"/>
          </a:xfrm>
        </p:spPr>
        <p:txBody>
          <a:bodyPr>
            <a:normAutofit/>
          </a:bodyPr>
          <a:lstStyle/>
          <a:p>
            <a:r>
              <a:rPr lang="en-US" dirty="0"/>
              <a:t>Industrial user in Eastern Pa  (UGI) </a:t>
            </a:r>
          </a:p>
          <a:p>
            <a:r>
              <a:rPr lang="en-US" dirty="0"/>
              <a:t>  Was paying 61cents ($6k gas cost per month) reduced to 51cents-a 15%savings. </a:t>
            </a:r>
          </a:p>
          <a:p>
            <a:endParaRPr lang="en-US" dirty="0"/>
          </a:p>
          <a:p>
            <a:r>
              <a:rPr lang="en-US" dirty="0"/>
              <a:t>Same pipe, same delivery, different supplier and still delivered by UGI </a:t>
            </a:r>
          </a:p>
        </p:txBody>
      </p:sp>
    </p:spTree>
    <p:extLst>
      <p:ext uri="{BB962C8B-B14F-4D97-AF65-F5344CB8AC3E}">
        <p14:creationId xmlns:p14="http://schemas.microsoft.com/office/powerpoint/2010/main" val="700180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8786-2521-478F-AA02-FC34FE8E1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FEE39-5722-4A63-AF8E-32380477B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Again –GET AN ADVISOR </a:t>
            </a:r>
            <a:r>
              <a:rPr lang="en-US" u="sng" dirty="0"/>
              <a:t>PARTNER</a:t>
            </a:r>
          </a:p>
          <a:p>
            <a:r>
              <a:rPr lang="en-US" dirty="0"/>
              <a:t>DO NOT expect Procurement to understand utilities-procurement is for strategic materials and services at best price, quality, service.  </a:t>
            </a:r>
          </a:p>
          <a:p>
            <a:r>
              <a:rPr lang="en-US" dirty="0"/>
              <a:t>Outsource specialty purchasing such as</a:t>
            </a:r>
          </a:p>
          <a:p>
            <a:pPr marL="0" indent="0">
              <a:buNone/>
            </a:pPr>
            <a:r>
              <a:rPr lang="en-US" dirty="0"/>
              <a:t>     telecom, utilities, shipping, supplies,</a:t>
            </a:r>
          </a:p>
          <a:p>
            <a:pPr marL="0" indent="0">
              <a:buNone/>
            </a:pPr>
            <a:r>
              <a:rPr lang="en-US" dirty="0"/>
              <a:t>healthcare, 401k, business insurance, etc.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6EE26-9128-4AD8-94FA-49931E34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www.thecfosolution.org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70137-7971-4E84-8F9B-700DAE9F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59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16th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Today’s session  </a:t>
            </a:r>
          </a:p>
          <a:p>
            <a:pPr marL="0" indent="0">
              <a:buNone/>
            </a:pPr>
            <a:r>
              <a:rPr lang="en-US" dirty="0"/>
              <a:t>How to reduce energy usage and how to reduce the cost you pay for energy!</a:t>
            </a:r>
          </a:p>
          <a:p>
            <a:r>
              <a:rPr lang="en-US" dirty="0"/>
              <a:t>Welcome our guest-Loretta </a:t>
            </a:r>
            <a:r>
              <a:rPr lang="en-US" dirty="0" err="1"/>
              <a:t>Ottinger</a:t>
            </a:r>
            <a:r>
              <a:rPr lang="en-US" dirty="0"/>
              <a:t> of </a:t>
            </a:r>
          </a:p>
          <a:p>
            <a:pPr marL="0" indent="0">
              <a:buNone/>
            </a:pPr>
            <a:r>
              <a:rPr lang="en-US" dirty="0" err="1"/>
              <a:t>Suntuity</a:t>
            </a:r>
            <a:r>
              <a:rPr lang="en-US" dirty="0"/>
              <a:t> Energy</a:t>
            </a:r>
          </a:p>
          <a:p>
            <a:r>
              <a:rPr lang="en-US" dirty="0"/>
              <a:t>We thought it was a timely topic. </a:t>
            </a:r>
          </a:p>
          <a:p>
            <a:r>
              <a:rPr lang="en-US" dirty="0"/>
              <a:t>Think about your budget assumptions because I am sure they were optimistic!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www.thecfosolution.org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8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0052D-95FD-420F-9237-9340F115EA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reduce energy usage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2C8CDD-FBB8-4A64-8097-5F57D751E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en-US" dirty="0"/>
              <a:t>And how to reduce the costs that you pay for power and natural gas</a:t>
            </a:r>
          </a:p>
        </p:txBody>
      </p:sp>
    </p:spTree>
    <p:extLst>
      <p:ext uri="{BB962C8B-B14F-4D97-AF65-F5344CB8AC3E}">
        <p14:creationId xmlns:p14="http://schemas.microsoft.com/office/powerpoint/2010/main" val="47018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4C57-22F7-4DA3-AE5E-3A001DFF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Timely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109FB-8285-4432-B091-AF833027A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r>
              <a:rPr lang="en-US" dirty="0"/>
              <a:t>Regardless of the costs, always better to use less</a:t>
            </a:r>
          </a:p>
          <a:p>
            <a:r>
              <a:rPr lang="en-US" dirty="0"/>
              <a:t>Few (plant manager, procurement and  CFOs) know how to measure (or reduce) usage of power or natural gas</a:t>
            </a:r>
          </a:p>
          <a:p>
            <a:r>
              <a:rPr lang="en-US" dirty="0"/>
              <a:t>Best practice-get an assessment done-often free by either utility or an advisor </a:t>
            </a:r>
          </a:p>
          <a:p>
            <a:r>
              <a:rPr lang="en-US" dirty="0"/>
              <a:t>Lighting, controls, insulation, efficiency, etc. 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D2158A-B31F-49FF-988B-DC741B4A1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www.thecfosolution.org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7D1D-7157-4D3A-9102-49B77AB2D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D2DDF-215D-4A1E-A426-E052E5C0B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look?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14977-EBC4-4DBA-8F0A-4BD078768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/>
              <a:t>Plant, conference room, parking lot, warehouse or office lights more than 7 years old-couple of year payback by upgrade.   Halogen or fluorescents to LED</a:t>
            </a:r>
          </a:p>
          <a:p>
            <a:r>
              <a:rPr lang="en-US" dirty="0"/>
              <a:t>Behavior patterns</a:t>
            </a:r>
          </a:p>
          <a:p>
            <a:r>
              <a:rPr lang="en-US" dirty="0"/>
              <a:t>Old motors, compressors, even tools. </a:t>
            </a:r>
          </a:p>
          <a:p>
            <a:r>
              <a:rPr lang="en-US" dirty="0"/>
              <a:t>Consider a controls upgrade-motion detectors, time controls, brightness controls, zones, etc.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F63D5-6AB9-4ED4-A9F3-94991820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www.thecfosolution.org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E7661-B795-4209-A7B3-6DBBDEC7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84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D1882-080E-4638-88EB-9ABEA6EE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usage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5ADE4-6293-4CF9-B92F-A8FE08CE2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 a clean sheet analysis-power, gas or oil?  Do you know what you spend?</a:t>
            </a:r>
          </a:p>
          <a:p>
            <a:pPr marL="0" indent="0">
              <a:buNone/>
            </a:pPr>
            <a:r>
              <a:rPr lang="en-US" dirty="0"/>
              <a:t>          Do you understand your bill?  </a:t>
            </a:r>
          </a:p>
          <a:p>
            <a:pPr marL="0" indent="0">
              <a:buNone/>
            </a:pPr>
            <a:r>
              <a:rPr lang="en-US" dirty="0"/>
              <a:t>   Consider: </a:t>
            </a:r>
          </a:p>
          <a:p>
            <a:r>
              <a:rPr lang="en-US" dirty="0"/>
              <a:t>Conditioned air versus air conditioning?</a:t>
            </a:r>
          </a:p>
          <a:p>
            <a:r>
              <a:rPr lang="en-US" dirty="0"/>
              <a:t>Humidity control vs. cold air?</a:t>
            </a:r>
          </a:p>
          <a:p>
            <a:r>
              <a:rPr lang="en-US" dirty="0"/>
              <a:t>Fans vs air conditioning?</a:t>
            </a:r>
          </a:p>
          <a:p>
            <a:r>
              <a:rPr lang="en-US" dirty="0"/>
              <a:t>Boiler efficiency/ mini boilers</a:t>
            </a:r>
          </a:p>
          <a:p>
            <a:r>
              <a:rPr lang="en-US" dirty="0"/>
              <a:t>Heating or cooling mini zones?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0000A0-9336-468A-BC16-198685ECB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www.thecfosolution.org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E06D9D-230D-4939-A578-F694527E0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30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618C-0BB0-41C3-A035-3F664BCE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educated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1C1C0-EB8D-4B27-8AE1-9ABCDB672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/>
              <a:t>Do you understand PEAK power portion of your power bill?  Reduce the peak load and save every day!</a:t>
            </a:r>
          </a:p>
          <a:p>
            <a:r>
              <a:rPr lang="en-US" dirty="0"/>
              <a:t>Get an expert to analyze your power demand and make recommendations. We can help with introductions. </a:t>
            </a:r>
          </a:p>
          <a:p>
            <a:r>
              <a:rPr lang="en-US" dirty="0"/>
              <a:t>Controls and some basic timelines are key and easy to do!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2C3A2-CDC1-496D-9FE1-60B239D72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www.thecfosolution.org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3C7B38-70C9-4674-9342-942626195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7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71C7-DF0E-43B1-A5ED-3F1809F67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B5E9E-5B94-44E3-ACB9-16521487A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LED lighting-two or three generation improvement in last ten years.  30% reductions very possible, sometimes more. </a:t>
            </a:r>
          </a:p>
          <a:p>
            <a:pPr marL="0" indent="0">
              <a:buNone/>
            </a:pPr>
            <a:r>
              <a:rPr lang="en-US" dirty="0"/>
              <a:t>   Integrate zones and timing controls for       50% reductions and two year paybacks. </a:t>
            </a:r>
          </a:p>
          <a:p>
            <a:r>
              <a:rPr lang="en-US" dirty="0"/>
              <a:t>Inlet air temp to air chiller reduction-huge savings in AC capital and operating costs</a:t>
            </a:r>
          </a:p>
          <a:p>
            <a:pPr marL="0" indent="0">
              <a:buNone/>
            </a:pPr>
            <a:r>
              <a:rPr lang="en-US" dirty="0"/>
              <a:t>   20 degree reductions are huge!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20D38-5E90-4806-A457-FD565A08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www.thecfosolution.org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A37C7-EF7B-42B0-A012-E67C5ECB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66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2B70-69E5-4D5B-9509-CC0F2C88E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816C0-F0D8-4672-9688-8567FAC16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Use energy investment funding/ lenders</a:t>
            </a:r>
          </a:p>
          <a:p>
            <a:pPr marL="0" indent="0">
              <a:buNone/>
            </a:pPr>
            <a:r>
              <a:rPr lang="en-US" dirty="0"/>
              <a:t>      Low rates, subordinated and designed to be self funding by matching savings and term. </a:t>
            </a:r>
          </a:p>
          <a:p>
            <a:pPr marL="0" indent="0">
              <a:buNone/>
            </a:pPr>
            <a:r>
              <a:rPr lang="en-US" dirty="0"/>
              <a:t>      National platform-from several $k to $250k</a:t>
            </a:r>
          </a:p>
          <a:p>
            <a:pPr marL="0" indent="0">
              <a:buNone/>
            </a:pPr>
            <a:r>
              <a:rPr lang="en-US" dirty="0"/>
              <a:t>      Direct to client loans. </a:t>
            </a:r>
          </a:p>
          <a:p>
            <a:pPr marL="0" indent="0">
              <a:buNone/>
            </a:pPr>
            <a:r>
              <a:rPr lang="en-US" dirty="0"/>
              <a:t>      Glad to introduce you to NEIF!</a:t>
            </a:r>
          </a:p>
          <a:p>
            <a:r>
              <a:rPr lang="en-US" dirty="0"/>
              <a:t>Use incentives from your utility or your new supplier!</a:t>
            </a:r>
          </a:p>
          <a:p>
            <a:r>
              <a:rPr lang="en-US" dirty="0"/>
              <a:t>Consider solar-rooftop is free space, more efficient and panels are cheaper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839CC-6E90-4E11-8B28-E756B18B6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www.thecfosolution.org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3970B-F46D-41AE-8ABE-F35BDC61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A86E-EB98-47DE-BEAE-312BF0CE7BA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3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F588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18659</TotalTime>
  <Words>877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March 16th Agenda</vt:lpstr>
      <vt:lpstr>How to reduce energy usage</vt:lpstr>
      <vt:lpstr>Timely topic</vt:lpstr>
      <vt:lpstr>Where to look?</vt:lpstr>
      <vt:lpstr>Other usage reductions</vt:lpstr>
      <vt:lpstr>Get educated</vt:lpstr>
      <vt:lpstr>Examples</vt:lpstr>
      <vt:lpstr>More examples</vt:lpstr>
      <vt:lpstr>Suntuity </vt:lpstr>
      <vt:lpstr>How to reduce costs</vt:lpstr>
      <vt:lpstr>Examples</vt:lpstr>
      <vt:lpstr>PPL examples</vt:lpstr>
      <vt:lpstr>Natural Gas Pa example  </vt:lpstr>
      <vt:lpstr>Summary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 the Numbers 3/7/2019</dc:title>
  <dc:creator>Gary Bender</dc:creator>
  <cp:lastModifiedBy>Gary Bender</cp:lastModifiedBy>
  <cp:revision>193</cp:revision>
  <cp:lastPrinted>2020-03-02T13:17:34Z</cp:lastPrinted>
  <dcterms:created xsi:type="dcterms:W3CDTF">2019-03-03T18:26:08Z</dcterms:created>
  <dcterms:modified xsi:type="dcterms:W3CDTF">2022-03-15T19:22:04Z</dcterms:modified>
</cp:coreProperties>
</file>