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  <p:sldMasterId id="2147483734" r:id="rId5"/>
  </p:sldMasterIdLst>
  <p:notesMasterIdLst>
    <p:notesMasterId r:id="rId23"/>
  </p:notesMasterIdLst>
  <p:sldIdLst>
    <p:sldId id="348" r:id="rId6"/>
    <p:sldId id="341" r:id="rId7"/>
    <p:sldId id="364" r:id="rId8"/>
    <p:sldId id="2076138894" r:id="rId9"/>
    <p:sldId id="2076138892" r:id="rId10"/>
    <p:sldId id="351" r:id="rId11"/>
    <p:sldId id="356" r:id="rId12"/>
    <p:sldId id="366" r:id="rId13"/>
    <p:sldId id="2076138899" r:id="rId14"/>
    <p:sldId id="311" r:id="rId15"/>
    <p:sldId id="342" r:id="rId16"/>
    <p:sldId id="362" r:id="rId17"/>
    <p:sldId id="365" r:id="rId18"/>
    <p:sldId id="344" r:id="rId19"/>
    <p:sldId id="368" r:id="rId20"/>
    <p:sldId id="2076138900" r:id="rId21"/>
    <p:sldId id="3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C"/>
    <a:srgbClr val="F0F0F0"/>
    <a:srgbClr val="DDEC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2"/>
    <p:restoredTop sz="96217"/>
  </p:normalViewPr>
  <p:slideViewPr>
    <p:cSldViewPr snapToGrid="0">
      <p:cViewPr>
        <p:scale>
          <a:sx n="102" d="100"/>
          <a:sy n="102" d="100"/>
        </p:scale>
        <p:origin x="156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166A8B-E854-4C0B-9773-65B055DC5335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F780445-D009-44E5-A40C-2BF6592565E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dirty="0"/>
            <a:t>Generative AI &amp; </a:t>
          </a:r>
          <a:r>
            <a:rPr lang="en-US" sz="1800" dirty="0" err="1"/>
            <a:t>ChatGPT</a:t>
          </a:r>
          <a:r>
            <a:rPr lang="en-US" sz="1800" dirty="0"/>
            <a:t>?</a:t>
          </a:r>
        </a:p>
      </dgm:t>
    </dgm:pt>
    <dgm:pt modelId="{906A9520-7E37-4999-84FF-37835999FC64}" type="parTrans" cxnId="{6F574BF9-58EC-4196-9921-1AD5EB73A728}">
      <dgm:prSet/>
      <dgm:spPr/>
      <dgm:t>
        <a:bodyPr/>
        <a:lstStyle/>
        <a:p>
          <a:endParaRPr lang="en-US"/>
        </a:p>
      </dgm:t>
    </dgm:pt>
    <dgm:pt modelId="{8509282C-C2CA-46CD-A2F8-9AE7D3E68199}" type="sibTrans" cxnId="{6F574BF9-58EC-4196-9921-1AD5EB73A728}">
      <dgm:prSet/>
      <dgm:spPr/>
      <dgm:t>
        <a:bodyPr/>
        <a:lstStyle/>
        <a:p>
          <a:endParaRPr lang="en-US"/>
        </a:p>
      </dgm:t>
    </dgm:pt>
    <dgm:pt modelId="{A4A78ECA-C499-48BC-9ACB-4E4C4DA3A84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/>
            <a:t>Key Concepts</a:t>
          </a:r>
          <a:endParaRPr lang="en-US" sz="2000" dirty="0"/>
        </a:p>
      </dgm:t>
    </dgm:pt>
    <dgm:pt modelId="{720297F5-D8D8-4043-8FF8-5052EE558306}" type="parTrans" cxnId="{13A124E7-32AE-41A9-948F-62733410792E}">
      <dgm:prSet/>
      <dgm:spPr/>
      <dgm:t>
        <a:bodyPr/>
        <a:lstStyle/>
        <a:p>
          <a:endParaRPr lang="en-US"/>
        </a:p>
      </dgm:t>
    </dgm:pt>
    <dgm:pt modelId="{DE84E765-7EFA-4530-AD13-766041A0003E}" type="sibTrans" cxnId="{13A124E7-32AE-41A9-948F-62733410792E}">
      <dgm:prSet/>
      <dgm:spPr/>
      <dgm:t>
        <a:bodyPr/>
        <a:lstStyle/>
        <a:p>
          <a:endParaRPr lang="en-US"/>
        </a:p>
      </dgm:t>
    </dgm:pt>
    <dgm:pt modelId="{41D26911-309A-42EB-AD26-583980D305D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/>
            <a:t>Use Cases</a:t>
          </a:r>
        </a:p>
      </dgm:t>
    </dgm:pt>
    <dgm:pt modelId="{C77827B0-A643-47A2-82D6-83EB6AEAF81B}" type="parTrans" cxnId="{5E001E42-F330-4BC2-8787-90265C87B643}">
      <dgm:prSet/>
      <dgm:spPr/>
      <dgm:t>
        <a:bodyPr/>
        <a:lstStyle/>
        <a:p>
          <a:endParaRPr lang="en-US"/>
        </a:p>
      </dgm:t>
    </dgm:pt>
    <dgm:pt modelId="{692A18BB-1B14-46B8-9D18-4379D889A2A9}" type="sibTrans" cxnId="{5E001E42-F330-4BC2-8787-90265C87B643}">
      <dgm:prSet/>
      <dgm:spPr/>
      <dgm:t>
        <a:bodyPr/>
        <a:lstStyle/>
        <a:p>
          <a:endParaRPr lang="en-US"/>
        </a:p>
      </dgm:t>
    </dgm:pt>
    <dgm:pt modelId="{2CFA5968-9E6B-49C0-9A14-0C79BA6B0030}" type="pres">
      <dgm:prSet presAssocID="{C4166A8B-E854-4C0B-9773-65B055DC5335}" presName="root" presStyleCnt="0">
        <dgm:presLayoutVars>
          <dgm:dir/>
          <dgm:resizeHandles val="exact"/>
        </dgm:presLayoutVars>
      </dgm:prSet>
      <dgm:spPr/>
    </dgm:pt>
    <dgm:pt modelId="{4F25392E-38C3-4417-A611-CD40BCDBCB81}" type="pres">
      <dgm:prSet presAssocID="{CF780445-D009-44E5-A40C-2BF6592565E1}" presName="compNode" presStyleCnt="0"/>
      <dgm:spPr/>
    </dgm:pt>
    <dgm:pt modelId="{152D14C8-D021-4C5F-A6DC-82C6488F90F9}" type="pres">
      <dgm:prSet presAssocID="{CF780445-D009-44E5-A40C-2BF6592565E1}" presName="iconBgRect" presStyleLbl="bgShp" presStyleIdx="0" presStyleCnt="3"/>
      <dgm:spPr/>
    </dgm:pt>
    <dgm:pt modelId="{27C7F17D-8D7F-4C46-8548-1348402EEB00}" type="pres">
      <dgm:prSet presAssocID="{CF780445-D009-44E5-A40C-2BF6592565E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096DD2FD-7384-47F8-9514-C2AFA2018EEE}" type="pres">
      <dgm:prSet presAssocID="{CF780445-D009-44E5-A40C-2BF6592565E1}" presName="spaceRect" presStyleCnt="0"/>
      <dgm:spPr/>
    </dgm:pt>
    <dgm:pt modelId="{1DACE87C-FDCD-420E-A1DF-C95E426D83E0}" type="pres">
      <dgm:prSet presAssocID="{CF780445-D009-44E5-A40C-2BF6592565E1}" presName="textRect" presStyleLbl="revTx" presStyleIdx="0" presStyleCnt="3">
        <dgm:presLayoutVars>
          <dgm:chMax val="1"/>
          <dgm:chPref val="1"/>
        </dgm:presLayoutVars>
      </dgm:prSet>
      <dgm:spPr/>
    </dgm:pt>
    <dgm:pt modelId="{6B1A2F89-7E23-4A70-8845-EBF56D003179}" type="pres">
      <dgm:prSet presAssocID="{8509282C-C2CA-46CD-A2F8-9AE7D3E68199}" presName="sibTrans" presStyleCnt="0"/>
      <dgm:spPr/>
    </dgm:pt>
    <dgm:pt modelId="{0081CD3E-597F-4500-ABA9-552BD5D26107}" type="pres">
      <dgm:prSet presAssocID="{A4A78ECA-C499-48BC-9ACB-4E4C4DA3A840}" presName="compNode" presStyleCnt="0"/>
      <dgm:spPr/>
    </dgm:pt>
    <dgm:pt modelId="{88AE4DA9-F3A5-483D-9AAA-E0044B151D4A}" type="pres">
      <dgm:prSet presAssocID="{A4A78ECA-C499-48BC-9ACB-4E4C4DA3A840}" presName="iconBgRect" presStyleLbl="bgShp" presStyleIdx="1" presStyleCnt="3"/>
      <dgm:spPr/>
    </dgm:pt>
    <dgm:pt modelId="{41D79C38-6B77-4648-B33C-73767B9E9268}" type="pres">
      <dgm:prSet presAssocID="{A4A78ECA-C499-48BC-9ACB-4E4C4DA3A84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4CB0D279-1B38-4C53-BFD1-FF08B9DE0566}" type="pres">
      <dgm:prSet presAssocID="{A4A78ECA-C499-48BC-9ACB-4E4C4DA3A840}" presName="spaceRect" presStyleCnt="0"/>
      <dgm:spPr/>
    </dgm:pt>
    <dgm:pt modelId="{9485982C-C28D-4599-BAD5-7245CA23FE8B}" type="pres">
      <dgm:prSet presAssocID="{A4A78ECA-C499-48BC-9ACB-4E4C4DA3A840}" presName="textRect" presStyleLbl="revTx" presStyleIdx="1" presStyleCnt="3">
        <dgm:presLayoutVars>
          <dgm:chMax val="1"/>
          <dgm:chPref val="1"/>
        </dgm:presLayoutVars>
      </dgm:prSet>
      <dgm:spPr/>
    </dgm:pt>
    <dgm:pt modelId="{FD000ABE-11CB-4299-97CE-633AA9675755}" type="pres">
      <dgm:prSet presAssocID="{DE84E765-7EFA-4530-AD13-766041A0003E}" presName="sibTrans" presStyleCnt="0"/>
      <dgm:spPr/>
    </dgm:pt>
    <dgm:pt modelId="{68528FFA-4C11-40E2-8085-79270E911567}" type="pres">
      <dgm:prSet presAssocID="{41D26911-309A-42EB-AD26-583980D305D3}" presName="compNode" presStyleCnt="0"/>
      <dgm:spPr/>
    </dgm:pt>
    <dgm:pt modelId="{09A664EC-1E7F-4392-A8CB-255AD4221615}" type="pres">
      <dgm:prSet presAssocID="{41D26911-309A-42EB-AD26-583980D305D3}" presName="iconBgRect" presStyleLbl="bgShp" presStyleIdx="2" presStyleCnt="3"/>
      <dgm:spPr/>
    </dgm:pt>
    <dgm:pt modelId="{2F60F36F-842F-4231-84FB-333AAE00D532}" type="pres">
      <dgm:prSet presAssocID="{41D26911-309A-42EB-AD26-583980D305D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BEADD33E-3571-47F1-A54D-5749C54E8E5C}" type="pres">
      <dgm:prSet presAssocID="{41D26911-309A-42EB-AD26-583980D305D3}" presName="spaceRect" presStyleCnt="0"/>
      <dgm:spPr/>
    </dgm:pt>
    <dgm:pt modelId="{C062D058-78D9-410A-9DB4-F609B45AB976}" type="pres">
      <dgm:prSet presAssocID="{41D26911-309A-42EB-AD26-583980D305D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E001E42-F330-4BC2-8787-90265C87B643}" srcId="{C4166A8B-E854-4C0B-9773-65B055DC5335}" destId="{41D26911-309A-42EB-AD26-583980D305D3}" srcOrd="2" destOrd="0" parTransId="{C77827B0-A643-47A2-82D6-83EB6AEAF81B}" sibTransId="{692A18BB-1B14-46B8-9D18-4379D889A2A9}"/>
    <dgm:cxn modelId="{28BB84B3-EA51-BB4B-A2E6-FED1355534EF}" type="presOf" srcId="{CF780445-D009-44E5-A40C-2BF6592565E1}" destId="{1DACE87C-FDCD-420E-A1DF-C95E426D83E0}" srcOrd="0" destOrd="0" presId="urn:microsoft.com/office/officeart/2018/5/layout/IconCircleLabelList"/>
    <dgm:cxn modelId="{4B939FC7-AF6D-9643-B2AF-4759CF7A369F}" type="presOf" srcId="{A4A78ECA-C499-48BC-9ACB-4E4C4DA3A840}" destId="{9485982C-C28D-4599-BAD5-7245CA23FE8B}" srcOrd="0" destOrd="0" presId="urn:microsoft.com/office/officeart/2018/5/layout/IconCircleLabelList"/>
    <dgm:cxn modelId="{6E310DDD-78CB-A341-83C8-8491E8A5CE7A}" type="presOf" srcId="{41D26911-309A-42EB-AD26-583980D305D3}" destId="{C062D058-78D9-410A-9DB4-F609B45AB976}" srcOrd="0" destOrd="0" presId="urn:microsoft.com/office/officeart/2018/5/layout/IconCircleLabelList"/>
    <dgm:cxn modelId="{8E0BF8E1-7F3F-544E-A273-986D04C0244D}" type="presOf" srcId="{C4166A8B-E854-4C0B-9773-65B055DC5335}" destId="{2CFA5968-9E6B-49C0-9A14-0C79BA6B0030}" srcOrd="0" destOrd="0" presId="urn:microsoft.com/office/officeart/2018/5/layout/IconCircleLabelList"/>
    <dgm:cxn modelId="{13A124E7-32AE-41A9-948F-62733410792E}" srcId="{C4166A8B-E854-4C0B-9773-65B055DC5335}" destId="{A4A78ECA-C499-48BC-9ACB-4E4C4DA3A840}" srcOrd="1" destOrd="0" parTransId="{720297F5-D8D8-4043-8FF8-5052EE558306}" sibTransId="{DE84E765-7EFA-4530-AD13-766041A0003E}"/>
    <dgm:cxn modelId="{6F574BF9-58EC-4196-9921-1AD5EB73A728}" srcId="{C4166A8B-E854-4C0B-9773-65B055DC5335}" destId="{CF780445-D009-44E5-A40C-2BF6592565E1}" srcOrd="0" destOrd="0" parTransId="{906A9520-7E37-4999-84FF-37835999FC64}" sibTransId="{8509282C-C2CA-46CD-A2F8-9AE7D3E68199}"/>
    <dgm:cxn modelId="{0EA69C59-88DC-704F-82DD-406FA6AE9399}" type="presParOf" srcId="{2CFA5968-9E6B-49C0-9A14-0C79BA6B0030}" destId="{4F25392E-38C3-4417-A611-CD40BCDBCB81}" srcOrd="0" destOrd="0" presId="urn:microsoft.com/office/officeart/2018/5/layout/IconCircleLabelList"/>
    <dgm:cxn modelId="{ABFAF70F-7239-8A43-BDA0-339D3E7CD9A2}" type="presParOf" srcId="{4F25392E-38C3-4417-A611-CD40BCDBCB81}" destId="{152D14C8-D021-4C5F-A6DC-82C6488F90F9}" srcOrd="0" destOrd="0" presId="urn:microsoft.com/office/officeart/2018/5/layout/IconCircleLabelList"/>
    <dgm:cxn modelId="{E95EB47C-9CB0-164C-BA07-86EADA819D5B}" type="presParOf" srcId="{4F25392E-38C3-4417-A611-CD40BCDBCB81}" destId="{27C7F17D-8D7F-4C46-8548-1348402EEB00}" srcOrd="1" destOrd="0" presId="urn:microsoft.com/office/officeart/2018/5/layout/IconCircleLabelList"/>
    <dgm:cxn modelId="{FC95080E-645A-924F-8E07-6ECFB65676D0}" type="presParOf" srcId="{4F25392E-38C3-4417-A611-CD40BCDBCB81}" destId="{096DD2FD-7384-47F8-9514-C2AFA2018EEE}" srcOrd="2" destOrd="0" presId="urn:microsoft.com/office/officeart/2018/5/layout/IconCircleLabelList"/>
    <dgm:cxn modelId="{E2F20A44-CA5B-0446-8DAA-493AB5AF3A5D}" type="presParOf" srcId="{4F25392E-38C3-4417-A611-CD40BCDBCB81}" destId="{1DACE87C-FDCD-420E-A1DF-C95E426D83E0}" srcOrd="3" destOrd="0" presId="urn:microsoft.com/office/officeart/2018/5/layout/IconCircleLabelList"/>
    <dgm:cxn modelId="{8B69E38C-DADA-F64C-932A-C43C035CB29C}" type="presParOf" srcId="{2CFA5968-9E6B-49C0-9A14-0C79BA6B0030}" destId="{6B1A2F89-7E23-4A70-8845-EBF56D003179}" srcOrd="1" destOrd="0" presId="urn:microsoft.com/office/officeart/2018/5/layout/IconCircleLabelList"/>
    <dgm:cxn modelId="{743D468D-BC90-0D44-B932-D3C32ED6DCA9}" type="presParOf" srcId="{2CFA5968-9E6B-49C0-9A14-0C79BA6B0030}" destId="{0081CD3E-597F-4500-ABA9-552BD5D26107}" srcOrd="2" destOrd="0" presId="urn:microsoft.com/office/officeart/2018/5/layout/IconCircleLabelList"/>
    <dgm:cxn modelId="{35A63973-FED2-C24D-A922-A693C60562F9}" type="presParOf" srcId="{0081CD3E-597F-4500-ABA9-552BD5D26107}" destId="{88AE4DA9-F3A5-483D-9AAA-E0044B151D4A}" srcOrd="0" destOrd="0" presId="urn:microsoft.com/office/officeart/2018/5/layout/IconCircleLabelList"/>
    <dgm:cxn modelId="{A8FD225E-7E7E-FC43-B4E7-AB01B5EAB920}" type="presParOf" srcId="{0081CD3E-597F-4500-ABA9-552BD5D26107}" destId="{41D79C38-6B77-4648-B33C-73767B9E9268}" srcOrd="1" destOrd="0" presId="urn:microsoft.com/office/officeart/2018/5/layout/IconCircleLabelList"/>
    <dgm:cxn modelId="{9C86945B-4ECB-0445-B58C-56BDF3F9CEED}" type="presParOf" srcId="{0081CD3E-597F-4500-ABA9-552BD5D26107}" destId="{4CB0D279-1B38-4C53-BFD1-FF08B9DE0566}" srcOrd="2" destOrd="0" presId="urn:microsoft.com/office/officeart/2018/5/layout/IconCircleLabelList"/>
    <dgm:cxn modelId="{96938339-AFB1-F649-97FB-5824D3D86AA6}" type="presParOf" srcId="{0081CD3E-597F-4500-ABA9-552BD5D26107}" destId="{9485982C-C28D-4599-BAD5-7245CA23FE8B}" srcOrd="3" destOrd="0" presId="urn:microsoft.com/office/officeart/2018/5/layout/IconCircleLabelList"/>
    <dgm:cxn modelId="{3DE1E25B-0A94-1A4F-AA9B-72D4C71DCAEE}" type="presParOf" srcId="{2CFA5968-9E6B-49C0-9A14-0C79BA6B0030}" destId="{FD000ABE-11CB-4299-97CE-633AA9675755}" srcOrd="3" destOrd="0" presId="urn:microsoft.com/office/officeart/2018/5/layout/IconCircleLabelList"/>
    <dgm:cxn modelId="{A65DBAE5-D796-894F-A2F4-66E038278A66}" type="presParOf" srcId="{2CFA5968-9E6B-49C0-9A14-0C79BA6B0030}" destId="{68528FFA-4C11-40E2-8085-79270E911567}" srcOrd="4" destOrd="0" presId="urn:microsoft.com/office/officeart/2018/5/layout/IconCircleLabelList"/>
    <dgm:cxn modelId="{DC295F8B-686A-4544-A59C-695C95A8E711}" type="presParOf" srcId="{68528FFA-4C11-40E2-8085-79270E911567}" destId="{09A664EC-1E7F-4392-A8CB-255AD4221615}" srcOrd="0" destOrd="0" presId="urn:microsoft.com/office/officeart/2018/5/layout/IconCircleLabelList"/>
    <dgm:cxn modelId="{E104ECA5-9A00-8D47-BAB1-29234F37B80E}" type="presParOf" srcId="{68528FFA-4C11-40E2-8085-79270E911567}" destId="{2F60F36F-842F-4231-84FB-333AAE00D532}" srcOrd="1" destOrd="0" presId="urn:microsoft.com/office/officeart/2018/5/layout/IconCircleLabelList"/>
    <dgm:cxn modelId="{50F24C26-6677-6D42-9265-BB391E51388E}" type="presParOf" srcId="{68528FFA-4C11-40E2-8085-79270E911567}" destId="{BEADD33E-3571-47F1-A54D-5749C54E8E5C}" srcOrd="2" destOrd="0" presId="urn:microsoft.com/office/officeart/2018/5/layout/IconCircleLabelList"/>
    <dgm:cxn modelId="{FA37C97A-EC4E-9E4A-9819-3072BB40A6C6}" type="presParOf" srcId="{68528FFA-4C11-40E2-8085-79270E911567}" destId="{C062D058-78D9-410A-9DB4-F609B45AB97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6B046E-15C4-467D-BF28-E8B600F46E9A}" type="doc">
      <dgm:prSet loTypeId="urn:microsoft.com/office/officeart/2018/2/layout/IconLabelList" loCatId="icon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6C989CC9-1C83-4ED6-9390-9A03A9D763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Natural Language Generation (NLG)</a:t>
          </a:r>
          <a:endParaRPr lang="en-US" dirty="0"/>
        </a:p>
      </dgm:t>
    </dgm:pt>
    <dgm:pt modelId="{AA733FB8-45A2-4DCB-AAB9-46CE88F00CF7}" type="parTrans" cxnId="{CE7CDFD0-0EFD-47F1-94F8-2C6A83763AE6}">
      <dgm:prSet/>
      <dgm:spPr/>
      <dgm:t>
        <a:bodyPr/>
        <a:lstStyle/>
        <a:p>
          <a:endParaRPr lang="en-US"/>
        </a:p>
      </dgm:t>
    </dgm:pt>
    <dgm:pt modelId="{3BC0161E-213C-40B4-B1D2-74D693E91782}" type="sibTrans" cxnId="{CE7CDFD0-0EFD-47F1-94F8-2C6A83763AE6}">
      <dgm:prSet/>
      <dgm:spPr/>
      <dgm:t>
        <a:bodyPr/>
        <a:lstStyle/>
        <a:p>
          <a:endParaRPr lang="en-US"/>
        </a:p>
      </dgm:t>
    </dgm:pt>
    <dgm:pt modelId="{D48B81FF-7AC0-485A-B365-623613DF41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Natural Language Understanding (NLU)</a:t>
          </a:r>
          <a:endParaRPr lang="en-US" dirty="0"/>
        </a:p>
      </dgm:t>
    </dgm:pt>
    <dgm:pt modelId="{982D9FDA-8E82-48A6-9F43-07228761C9F4}" type="parTrans" cxnId="{0E5393EF-00DB-46DC-A662-7587159CD1C2}">
      <dgm:prSet/>
      <dgm:spPr/>
      <dgm:t>
        <a:bodyPr/>
        <a:lstStyle/>
        <a:p>
          <a:endParaRPr lang="en-US"/>
        </a:p>
      </dgm:t>
    </dgm:pt>
    <dgm:pt modelId="{687B12CF-2914-4A3B-87D9-D6FFC4D40A2D}" type="sibTrans" cxnId="{0E5393EF-00DB-46DC-A662-7587159CD1C2}">
      <dgm:prSet/>
      <dgm:spPr/>
      <dgm:t>
        <a:bodyPr/>
        <a:lstStyle/>
        <a:p>
          <a:endParaRPr lang="en-US"/>
        </a:p>
      </dgm:t>
    </dgm:pt>
    <dgm:pt modelId="{C0372B11-9EB5-423C-808E-86617310BD03}" type="pres">
      <dgm:prSet presAssocID="{C16B046E-15C4-467D-BF28-E8B600F46E9A}" presName="root" presStyleCnt="0">
        <dgm:presLayoutVars>
          <dgm:dir/>
          <dgm:resizeHandles val="exact"/>
        </dgm:presLayoutVars>
      </dgm:prSet>
      <dgm:spPr/>
    </dgm:pt>
    <dgm:pt modelId="{3E85BCAE-86E3-4A47-B070-6F6841D79EC4}" type="pres">
      <dgm:prSet presAssocID="{D48B81FF-7AC0-485A-B365-623613DF4101}" presName="compNode" presStyleCnt="0"/>
      <dgm:spPr/>
    </dgm:pt>
    <dgm:pt modelId="{7BF88350-C11B-4E49-AAB8-5741FAF7D21B}" type="pres">
      <dgm:prSet presAssocID="{D48B81FF-7AC0-485A-B365-623613DF410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2C578BA-C293-4FDC-B508-AE8935ED123C}" type="pres">
      <dgm:prSet presAssocID="{D48B81FF-7AC0-485A-B365-623613DF4101}" presName="spaceRect" presStyleCnt="0"/>
      <dgm:spPr/>
    </dgm:pt>
    <dgm:pt modelId="{65EA1D2F-6167-4254-9B2C-F0BEE87D4992}" type="pres">
      <dgm:prSet presAssocID="{D48B81FF-7AC0-485A-B365-623613DF4101}" presName="textRect" presStyleLbl="revTx" presStyleIdx="0" presStyleCnt="2" custScaleX="129284" custLinFactNeighborX="-575" custLinFactNeighborY="7298">
        <dgm:presLayoutVars>
          <dgm:chMax val="1"/>
          <dgm:chPref val="1"/>
        </dgm:presLayoutVars>
      </dgm:prSet>
      <dgm:spPr/>
    </dgm:pt>
    <dgm:pt modelId="{5AA49419-5E28-2340-BAF1-F5B9CA05E9E5}" type="pres">
      <dgm:prSet presAssocID="{687B12CF-2914-4A3B-87D9-D6FFC4D40A2D}" presName="sibTrans" presStyleCnt="0"/>
      <dgm:spPr/>
    </dgm:pt>
    <dgm:pt modelId="{72851961-41D1-4D1F-9E3E-A4674C3D9A6D}" type="pres">
      <dgm:prSet presAssocID="{6C989CC9-1C83-4ED6-9390-9A03A9D763D1}" presName="compNode" presStyleCnt="0"/>
      <dgm:spPr/>
    </dgm:pt>
    <dgm:pt modelId="{EB8026D2-0B24-45CF-BA5F-C4E90A88DDD1}" type="pres">
      <dgm:prSet presAssocID="{6C989CC9-1C83-4ED6-9390-9A03A9D763D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1269855F-3005-4260-BCD9-CAD41693F9ED}" type="pres">
      <dgm:prSet presAssocID="{6C989CC9-1C83-4ED6-9390-9A03A9D763D1}" presName="spaceRect" presStyleCnt="0"/>
      <dgm:spPr/>
    </dgm:pt>
    <dgm:pt modelId="{F118784D-4D10-4557-995C-0E488B94C9B2}" type="pres">
      <dgm:prSet presAssocID="{6C989CC9-1C83-4ED6-9390-9A03A9D763D1}" presName="textRect" presStyleLbl="revTx" presStyleIdx="1" presStyleCnt="2" custLinFactNeighborY="5840">
        <dgm:presLayoutVars>
          <dgm:chMax val="1"/>
          <dgm:chPref val="1"/>
        </dgm:presLayoutVars>
      </dgm:prSet>
      <dgm:spPr/>
    </dgm:pt>
  </dgm:ptLst>
  <dgm:cxnLst>
    <dgm:cxn modelId="{43E1488D-B8B2-7E48-9659-BFA070C6E435}" type="presOf" srcId="{D48B81FF-7AC0-485A-B365-623613DF4101}" destId="{65EA1D2F-6167-4254-9B2C-F0BEE87D4992}" srcOrd="0" destOrd="0" presId="urn:microsoft.com/office/officeart/2018/2/layout/IconLabelList"/>
    <dgm:cxn modelId="{5DAF42BC-662D-B945-9277-AE70695BD2BE}" type="presOf" srcId="{6C989CC9-1C83-4ED6-9390-9A03A9D763D1}" destId="{F118784D-4D10-4557-995C-0E488B94C9B2}" srcOrd="0" destOrd="0" presId="urn:microsoft.com/office/officeart/2018/2/layout/IconLabelList"/>
    <dgm:cxn modelId="{CE7CDFD0-0EFD-47F1-94F8-2C6A83763AE6}" srcId="{C16B046E-15C4-467D-BF28-E8B600F46E9A}" destId="{6C989CC9-1C83-4ED6-9390-9A03A9D763D1}" srcOrd="1" destOrd="0" parTransId="{AA733FB8-45A2-4DCB-AAB9-46CE88F00CF7}" sibTransId="{3BC0161E-213C-40B4-B1D2-74D693E91782}"/>
    <dgm:cxn modelId="{0E5393EF-00DB-46DC-A662-7587159CD1C2}" srcId="{C16B046E-15C4-467D-BF28-E8B600F46E9A}" destId="{D48B81FF-7AC0-485A-B365-623613DF4101}" srcOrd="0" destOrd="0" parTransId="{982D9FDA-8E82-48A6-9F43-07228761C9F4}" sibTransId="{687B12CF-2914-4A3B-87D9-D6FFC4D40A2D}"/>
    <dgm:cxn modelId="{775248F6-D3E7-488E-8DF2-7F876F9ECF12}" type="presOf" srcId="{C16B046E-15C4-467D-BF28-E8B600F46E9A}" destId="{C0372B11-9EB5-423C-808E-86617310BD03}" srcOrd="0" destOrd="0" presId="urn:microsoft.com/office/officeart/2018/2/layout/IconLabelList"/>
    <dgm:cxn modelId="{08BFCF25-EB60-2147-80D2-379C0B7F93C1}" type="presParOf" srcId="{C0372B11-9EB5-423C-808E-86617310BD03}" destId="{3E85BCAE-86E3-4A47-B070-6F6841D79EC4}" srcOrd="0" destOrd="0" presId="urn:microsoft.com/office/officeart/2018/2/layout/IconLabelList"/>
    <dgm:cxn modelId="{5397E945-EA01-D442-8E51-3EECA8553B2F}" type="presParOf" srcId="{3E85BCAE-86E3-4A47-B070-6F6841D79EC4}" destId="{7BF88350-C11B-4E49-AAB8-5741FAF7D21B}" srcOrd="0" destOrd="0" presId="urn:microsoft.com/office/officeart/2018/2/layout/IconLabelList"/>
    <dgm:cxn modelId="{E7824A74-9C94-3549-9AE3-973560C33B2E}" type="presParOf" srcId="{3E85BCAE-86E3-4A47-B070-6F6841D79EC4}" destId="{22C578BA-C293-4FDC-B508-AE8935ED123C}" srcOrd="1" destOrd="0" presId="urn:microsoft.com/office/officeart/2018/2/layout/IconLabelList"/>
    <dgm:cxn modelId="{B61A8331-3228-CD43-B529-6F832B561F49}" type="presParOf" srcId="{3E85BCAE-86E3-4A47-B070-6F6841D79EC4}" destId="{65EA1D2F-6167-4254-9B2C-F0BEE87D4992}" srcOrd="2" destOrd="0" presId="urn:microsoft.com/office/officeart/2018/2/layout/IconLabelList"/>
    <dgm:cxn modelId="{E9467402-827D-6643-914C-7BC1AE8534C1}" type="presParOf" srcId="{C0372B11-9EB5-423C-808E-86617310BD03}" destId="{5AA49419-5E28-2340-BAF1-F5B9CA05E9E5}" srcOrd="1" destOrd="0" presId="urn:microsoft.com/office/officeart/2018/2/layout/IconLabelList"/>
    <dgm:cxn modelId="{A2AFFB4D-1B2E-5A4A-BEE2-DB162E288FF6}" type="presParOf" srcId="{C0372B11-9EB5-423C-808E-86617310BD03}" destId="{72851961-41D1-4D1F-9E3E-A4674C3D9A6D}" srcOrd="2" destOrd="0" presId="urn:microsoft.com/office/officeart/2018/2/layout/IconLabelList"/>
    <dgm:cxn modelId="{81093BE9-5D5C-EB4A-A3FA-24C9F06E8979}" type="presParOf" srcId="{72851961-41D1-4D1F-9E3E-A4674C3D9A6D}" destId="{EB8026D2-0B24-45CF-BA5F-C4E90A88DDD1}" srcOrd="0" destOrd="0" presId="urn:microsoft.com/office/officeart/2018/2/layout/IconLabelList"/>
    <dgm:cxn modelId="{A5B74838-307C-DE44-B635-2D6BA802C17D}" type="presParOf" srcId="{72851961-41D1-4D1F-9E3E-A4674C3D9A6D}" destId="{1269855F-3005-4260-BCD9-CAD41693F9ED}" srcOrd="1" destOrd="0" presId="urn:microsoft.com/office/officeart/2018/2/layout/IconLabelList"/>
    <dgm:cxn modelId="{90556E65-4506-0E48-848A-8FEB0911C408}" type="presParOf" srcId="{72851961-41D1-4D1F-9E3E-A4674C3D9A6D}" destId="{F118784D-4D10-4557-995C-0E488B94C9B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C4CB98-5B1E-4E77-B8BD-47DE8A8C4FBC}" type="doc">
      <dgm:prSet loTypeId="urn:microsoft.com/office/officeart/2018/2/layout/IconLabelList" loCatId="icon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D94D0DF-0F42-47CD-8EF2-7760F3C727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Generates </a:t>
          </a:r>
          <a:r>
            <a:rPr lang="en-US" u="sng" dirty="0"/>
            <a:t>text</a:t>
          </a:r>
          <a:r>
            <a:rPr lang="en-US" dirty="0"/>
            <a:t>, </a:t>
          </a:r>
          <a:r>
            <a:rPr lang="en-US" u="sng" dirty="0"/>
            <a:t>images</a:t>
          </a:r>
          <a:r>
            <a:rPr lang="en-US" dirty="0"/>
            <a:t>, </a:t>
          </a:r>
          <a:r>
            <a:rPr lang="en-US" u="sng" dirty="0"/>
            <a:t>videos</a:t>
          </a:r>
          <a:r>
            <a:rPr lang="en-US" dirty="0"/>
            <a:t>, </a:t>
          </a:r>
          <a:r>
            <a:rPr lang="en-US" u="sng" dirty="0"/>
            <a:t>music</a:t>
          </a:r>
          <a:r>
            <a:rPr lang="en-US" dirty="0"/>
            <a:t>, and </a:t>
          </a:r>
          <a:r>
            <a:rPr lang="en-US" u="sng" dirty="0"/>
            <a:t>voice</a:t>
          </a:r>
          <a:endParaRPr lang="en-US" dirty="0"/>
        </a:p>
      </dgm:t>
    </dgm:pt>
    <dgm:pt modelId="{C2FDB119-A615-4B0C-BE5E-81B11C9E7A0D}" type="parTrans" cxnId="{5FA2924F-ABA4-4811-B0CE-C5B502E07789}">
      <dgm:prSet/>
      <dgm:spPr/>
      <dgm:t>
        <a:bodyPr/>
        <a:lstStyle/>
        <a:p>
          <a:endParaRPr lang="en-US"/>
        </a:p>
      </dgm:t>
    </dgm:pt>
    <dgm:pt modelId="{4727AA4E-82C4-484F-9A65-539BF5BC2232}" type="sibTrans" cxnId="{5FA2924F-ABA4-4811-B0CE-C5B502E07789}">
      <dgm:prSet/>
      <dgm:spPr/>
      <dgm:t>
        <a:bodyPr/>
        <a:lstStyle/>
        <a:p>
          <a:endParaRPr lang="en-US"/>
        </a:p>
      </dgm:t>
    </dgm:pt>
    <dgm:pt modelId="{15DB3122-CC18-41B6-AF84-F9645A526B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Large Language Models (LLMs)</a:t>
          </a:r>
        </a:p>
      </dgm:t>
    </dgm:pt>
    <dgm:pt modelId="{5C305C42-FCC6-49B2-9AFB-A33BBBA92CDB}" type="parTrans" cxnId="{B6FD4F42-55AB-49D4-B0CE-7359CB454824}">
      <dgm:prSet/>
      <dgm:spPr/>
      <dgm:t>
        <a:bodyPr/>
        <a:lstStyle/>
        <a:p>
          <a:endParaRPr lang="en-US"/>
        </a:p>
      </dgm:t>
    </dgm:pt>
    <dgm:pt modelId="{0649906A-CACF-4A19-B8D6-9393A1FF47EF}" type="sibTrans" cxnId="{B6FD4F42-55AB-49D4-B0CE-7359CB454824}">
      <dgm:prSet/>
      <dgm:spPr/>
      <dgm:t>
        <a:bodyPr/>
        <a:lstStyle/>
        <a:p>
          <a:endParaRPr lang="en-US"/>
        </a:p>
      </dgm:t>
    </dgm:pt>
    <dgm:pt modelId="{02492116-9205-41B9-AB03-A8172C927AD8}" type="pres">
      <dgm:prSet presAssocID="{F5C4CB98-5B1E-4E77-B8BD-47DE8A8C4FBC}" presName="root" presStyleCnt="0">
        <dgm:presLayoutVars>
          <dgm:dir/>
          <dgm:resizeHandles val="exact"/>
        </dgm:presLayoutVars>
      </dgm:prSet>
      <dgm:spPr/>
    </dgm:pt>
    <dgm:pt modelId="{0B1D5589-496B-4D93-9CC2-0BB589CFF912}" type="pres">
      <dgm:prSet presAssocID="{15DB3122-CC18-41B6-AF84-F9645A526B5E}" presName="compNode" presStyleCnt="0"/>
      <dgm:spPr/>
    </dgm:pt>
    <dgm:pt modelId="{B3C8603A-5104-45F7-B927-65A4256400FE}" type="pres">
      <dgm:prSet presAssocID="{15DB3122-CC18-41B6-AF84-F9645A526B5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56C6B38-DEF6-4353-803A-2AF018002676}" type="pres">
      <dgm:prSet presAssocID="{15DB3122-CC18-41B6-AF84-F9645A526B5E}" presName="spaceRect" presStyleCnt="0"/>
      <dgm:spPr/>
    </dgm:pt>
    <dgm:pt modelId="{CD94376C-AE39-476A-8B8C-30E764F64D74}" type="pres">
      <dgm:prSet presAssocID="{15DB3122-CC18-41B6-AF84-F9645A526B5E}" presName="textRect" presStyleLbl="revTx" presStyleIdx="0" presStyleCnt="2">
        <dgm:presLayoutVars>
          <dgm:chMax val="1"/>
          <dgm:chPref val="1"/>
        </dgm:presLayoutVars>
      </dgm:prSet>
      <dgm:spPr/>
    </dgm:pt>
    <dgm:pt modelId="{C7F5C485-EB7A-6547-B844-101136A297D1}" type="pres">
      <dgm:prSet presAssocID="{0649906A-CACF-4A19-B8D6-9393A1FF47EF}" presName="sibTrans" presStyleCnt="0"/>
      <dgm:spPr/>
    </dgm:pt>
    <dgm:pt modelId="{8E2F14EE-F591-4B54-8A9B-5F2AC0DC3D4D}" type="pres">
      <dgm:prSet presAssocID="{5D94D0DF-0F42-47CD-8EF2-7760F3C72786}" presName="compNode" presStyleCnt="0"/>
      <dgm:spPr/>
    </dgm:pt>
    <dgm:pt modelId="{5EAFE6C4-9860-413F-8FBB-E4563935603F}" type="pres">
      <dgm:prSet presAssocID="{5D94D0DF-0F42-47CD-8EF2-7760F3C7278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B02A07E5-62DD-45E6-A19C-CBAF770ECC11}" type="pres">
      <dgm:prSet presAssocID="{5D94D0DF-0F42-47CD-8EF2-7760F3C72786}" presName="spaceRect" presStyleCnt="0"/>
      <dgm:spPr/>
    </dgm:pt>
    <dgm:pt modelId="{030FED8E-C1CC-42D3-9CD2-3AF003DA08C9}" type="pres">
      <dgm:prSet presAssocID="{5D94D0DF-0F42-47CD-8EF2-7760F3C7278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A7FC118-62AC-2F49-857A-3C826BBBEF6C}" type="presOf" srcId="{15DB3122-CC18-41B6-AF84-F9645A526B5E}" destId="{CD94376C-AE39-476A-8B8C-30E764F64D74}" srcOrd="0" destOrd="0" presId="urn:microsoft.com/office/officeart/2018/2/layout/IconLabelList"/>
    <dgm:cxn modelId="{B6FD4F42-55AB-49D4-B0CE-7359CB454824}" srcId="{F5C4CB98-5B1E-4E77-B8BD-47DE8A8C4FBC}" destId="{15DB3122-CC18-41B6-AF84-F9645A526B5E}" srcOrd="0" destOrd="0" parTransId="{5C305C42-FCC6-49B2-9AFB-A33BBBA92CDB}" sibTransId="{0649906A-CACF-4A19-B8D6-9393A1FF47EF}"/>
    <dgm:cxn modelId="{5FA2924F-ABA4-4811-B0CE-C5B502E07789}" srcId="{F5C4CB98-5B1E-4E77-B8BD-47DE8A8C4FBC}" destId="{5D94D0DF-0F42-47CD-8EF2-7760F3C72786}" srcOrd="1" destOrd="0" parTransId="{C2FDB119-A615-4B0C-BE5E-81B11C9E7A0D}" sibTransId="{4727AA4E-82C4-484F-9A65-539BF5BC2232}"/>
    <dgm:cxn modelId="{FA7AD788-E612-49DD-A03F-916761F29AA9}" type="presOf" srcId="{F5C4CB98-5B1E-4E77-B8BD-47DE8A8C4FBC}" destId="{02492116-9205-41B9-AB03-A8172C927AD8}" srcOrd="0" destOrd="0" presId="urn:microsoft.com/office/officeart/2018/2/layout/IconLabelList"/>
    <dgm:cxn modelId="{D72001D6-1CE4-2F4E-B95D-9DB83312A87A}" type="presOf" srcId="{5D94D0DF-0F42-47CD-8EF2-7760F3C72786}" destId="{030FED8E-C1CC-42D3-9CD2-3AF003DA08C9}" srcOrd="0" destOrd="0" presId="urn:microsoft.com/office/officeart/2018/2/layout/IconLabelList"/>
    <dgm:cxn modelId="{05180421-1715-DF4E-8E10-9D8A9934A726}" type="presParOf" srcId="{02492116-9205-41B9-AB03-A8172C927AD8}" destId="{0B1D5589-496B-4D93-9CC2-0BB589CFF912}" srcOrd="0" destOrd="0" presId="urn:microsoft.com/office/officeart/2018/2/layout/IconLabelList"/>
    <dgm:cxn modelId="{E0347140-5878-3B4C-A897-B1D1FE413A8F}" type="presParOf" srcId="{0B1D5589-496B-4D93-9CC2-0BB589CFF912}" destId="{B3C8603A-5104-45F7-B927-65A4256400FE}" srcOrd="0" destOrd="0" presId="urn:microsoft.com/office/officeart/2018/2/layout/IconLabelList"/>
    <dgm:cxn modelId="{3A74D9F5-8AF8-3E4C-A321-E4F585439EC4}" type="presParOf" srcId="{0B1D5589-496B-4D93-9CC2-0BB589CFF912}" destId="{156C6B38-DEF6-4353-803A-2AF018002676}" srcOrd="1" destOrd="0" presId="urn:microsoft.com/office/officeart/2018/2/layout/IconLabelList"/>
    <dgm:cxn modelId="{B24E2FB0-7628-EB4C-A6A6-376AA3EBD528}" type="presParOf" srcId="{0B1D5589-496B-4D93-9CC2-0BB589CFF912}" destId="{CD94376C-AE39-476A-8B8C-30E764F64D74}" srcOrd="2" destOrd="0" presId="urn:microsoft.com/office/officeart/2018/2/layout/IconLabelList"/>
    <dgm:cxn modelId="{FC06E8CF-A774-8442-9037-474315D0606A}" type="presParOf" srcId="{02492116-9205-41B9-AB03-A8172C927AD8}" destId="{C7F5C485-EB7A-6547-B844-101136A297D1}" srcOrd="1" destOrd="0" presId="urn:microsoft.com/office/officeart/2018/2/layout/IconLabelList"/>
    <dgm:cxn modelId="{9FAD0EBF-7DB1-944F-82EF-EB28F8419199}" type="presParOf" srcId="{02492116-9205-41B9-AB03-A8172C927AD8}" destId="{8E2F14EE-F591-4B54-8A9B-5F2AC0DC3D4D}" srcOrd="2" destOrd="0" presId="urn:microsoft.com/office/officeart/2018/2/layout/IconLabelList"/>
    <dgm:cxn modelId="{4B00F0A0-D2B8-FC46-857E-970385E70CB2}" type="presParOf" srcId="{8E2F14EE-F591-4B54-8A9B-5F2AC0DC3D4D}" destId="{5EAFE6C4-9860-413F-8FBB-E4563935603F}" srcOrd="0" destOrd="0" presId="urn:microsoft.com/office/officeart/2018/2/layout/IconLabelList"/>
    <dgm:cxn modelId="{8C497798-0978-7F48-A834-D8242068AD36}" type="presParOf" srcId="{8E2F14EE-F591-4B54-8A9B-5F2AC0DC3D4D}" destId="{B02A07E5-62DD-45E6-A19C-CBAF770ECC11}" srcOrd="1" destOrd="0" presId="urn:microsoft.com/office/officeart/2018/2/layout/IconLabelList"/>
    <dgm:cxn modelId="{1AE99D56-8DF3-8D48-BD30-9D4807BE3952}" type="presParOf" srcId="{8E2F14EE-F591-4B54-8A9B-5F2AC0DC3D4D}" destId="{030FED8E-C1CC-42D3-9CD2-3AF003DA08C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D14C8-D021-4C5F-A6DC-82C6488F90F9}">
      <dsp:nvSpPr>
        <dsp:cNvPr id="0" name=""/>
        <dsp:cNvSpPr/>
      </dsp:nvSpPr>
      <dsp:spPr>
        <a:xfrm>
          <a:off x="718664" y="453902"/>
          <a:ext cx="1955812" cy="195581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7F17D-8D7F-4C46-8548-1348402EEB00}">
      <dsp:nvSpPr>
        <dsp:cNvPr id="0" name=""/>
        <dsp:cNvSpPr/>
      </dsp:nvSpPr>
      <dsp:spPr>
        <a:xfrm>
          <a:off x="1135476" y="870715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CE87C-FDCD-420E-A1DF-C95E426D83E0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Generative AI &amp; </a:t>
          </a:r>
          <a:r>
            <a:rPr lang="en-US" sz="1800" kern="1200" dirty="0" err="1"/>
            <a:t>ChatGPT</a:t>
          </a:r>
          <a:r>
            <a:rPr lang="en-US" sz="1800" kern="1200" dirty="0"/>
            <a:t>?</a:t>
          </a:r>
        </a:p>
      </dsp:txBody>
      <dsp:txXfrm>
        <a:off x="93445" y="3018902"/>
        <a:ext cx="3206250" cy="720000"/>
      </dsp:txXfrm>
    </dsp:sp>
    <dsp:sp modelId="{88AE4DA9-F3A5-483D-9AAA-E0044B151D4A}">
      <dsp:nvSpPr>
        <dsp:cNvPr id="0" name=""/>
        <dsp:cNvSpPr/>
      </dsp:nvSpPr>
      <dsp:spPr>
        <a:xfrm>
          <a:off x="4486008" y="453902"/>
          <a:ext cx="1955812" cy="195581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79C38-6B77-4648-B33C-73767B9E9268}">
      <dsp:nvSpPr>
        <dsp:cNvPr id="0" name=""/>
        <dsp:cNvSpPr/>
      </dsp:nvSpPr>
      <dsp:spPr>
        <a:xfrm>
          <a:off x="4902820" y="870715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5982C-C28D-4599-BAD5-7245CA23FE8B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Key Concepts</a:t>
          </a:r>
          <a:endParaRPr lang="en-US" sz="2000" kern="1200" dirty="0"/>
        </a:p>
      </dsp:txBody>
      <dsp:txXfrm>
        <a:off x="3860789" y="3018902"/>
        <a:ext cx="3206250" cy="720000"/>
      </dsp:txXfrm>
    </dsp:sp>
    <dsp:sp modelId="{09A664EC-1E7F-4392-A8CB-255AD4221615}">
      <dsp:nvSpPr>
        <dsp:cNvPr id="0" name=""/>
        <dsp:cNvSpPr/>
      </dsp:nvSpPr>
      <dsp:spPr>
        <a:xfrm>
          <a:off x="8253352" y="453902"/>
          <a:ext cx="1955812" cy="195581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0F36F-842F-4231-84FB-333AAE00D532}">
      <dsp:nvSpPr>
        <dsp:cNvPr id="0" name=""/>
        <dsp:cNvSpPr/>
      </dsp:nvSpPr>
      <dsp:spPr>
        <a:xfrm>
          <a:off x="8670164" y="870715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2D058-78D9-410A-9DB4-F609B45AB976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Use Cases</a:t>
          </a:r>
        </a:p>
      </dsp:txBody>
      <dsp:txXfrm>
        <a:off x="7628133" y="3018902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88350-C11B-4E49-AAB8-5741FAF7D21B}">
      <dsp:nvSpPr>
        <dsp:cNvPr id="0" name=""/>
        <dsp:cNvSpPr/>
      </dsp:nvSpPr>
      <dsp:spPr>
        <a:xfrm>
          <a:off x="1893224" y="628070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A1D2F-6167-4254-9B2C-F0BEE87D4992}">
      <dsp:nvSpPr>
        <dsp:cNvPr id="0" name=""/>
        <dsp:cNvSpPr/>
      </dsp:nvSpPr>
      <dsp:spPr>
        <a:xfrm>
          <a:off x="47849" y="3094868"/>
          <a:ext cx="558506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Natural Language Understanding (NLU)</a:t>
          </a:r>
          <a:endParaRPr lang="en-US" sz="2300" kern="1200" dirty="0"/>
        </a:p>
      </dsp:txBody>
      <dsp:txXfrm>
        <a:off x="47849" y="3094868"/>
        <a:ext cx="5585068" cy="720000"/>
      </dsp:txXfrm>
    </dsp:sp>
    <dsp:sp modelId="{EB8026D2-0B24-45CF-BA5F-C4E90A88DDD1}">
      <dsp:nvSpPr>
        <dsp:cNvPr id="0" name=""/>
        <dsp:cNvSpPr/>
      </dsp:nvSpPr>
      <dsp:spPr>
        <a:xfrm>
          <a:off x="7601758" y="628070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8784D-4D10-4557-995C-0E488B94C9B2}">
      <dsp:nvSpPr>
        <dsp:cNvPr id="0" name=""/>
        <dsp:cNvSpPr/>
      </dsp:nvSpPr>
      <dsp:spPr>
        <a:xfrm>
          <a:off x="6413758" y="308437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Natural Language Generation (NLG)</a:t>
          </a:r>
          <a:endParaRPr lang="en-US" sz="2300" kern="1200" dirty="0"/>
        </a:p>
      </dsp:txBody>
      <dsp:txXfrm>
        <a:off x="6413758" y="3084370"/>
        <a:ext cx="432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8603A-5104-45F7-B927-65A4256400FE}">
      <dsp:nvSpPr>
        <dsp:cNvPr id="0" name=""/>
        <dsp:cNvSpPr/>
      </dsp:nvSpPr>
      <dsp:spPr>
        <a:xfrm>
          <a:off x="1828630" y="428642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D94376C-AE39-476A-8B8C-30E764F64D74}">
      <dsp:nvSpPr>
        <dsp:cNvPr id="0" name=""/>
        <dsp:cNvSpPr/>
      </dsp:nvSpPr>
      <dsp:spPr>
        <a:xfrm>
          <a:off x="640630" y="284298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Large Language Models (LLMs)</a:t>
          </a:r>
        </a:p>
      </dsp:txBody>
      <dsp:txXfrm>
        <a:off x="640630" y="2842983"/>
        <a:ext cx="4320000" cy="720000"/>
      </dsp:txXfrm>
    </dsp:sp>
    <dsp:sp modelId="{5EAFE6C4-9860-413F-8FBB-E4563935603F}">
      <dsp:nvSpPr>
        <dsp:cNvPr id="0" name=""/>
        <dsp:cNvSpPr/>
      </dsp:nvSpPr>
      <dsp:spPr>
        <a:xfrm>
          <a:off x="6904630" y="428642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0FED8E-C1CC-42D3-9CD2-3AF003DA08C9}">
      <dsp:nvSpPr>
        <dsp:cNvPr id="0" name=""/>
        <dsp:cNvSpPr/>
      </dsp:nvSpPr>
      <dsp:spPr>
        <a:xfrm>
          <a:off x="5716630" y="284298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Generates </a:t>
          </a:r>
          <a:r>
            <a:rPr lang="en-US" sz="2300" u="sng" kern="1200" dirty="0"/>
            <a:t>text</a:t>
          </a:r>
          <a:r>
            <a:rPr lang="en-US" sz="2300" kern="1200" dirty="0"/>
            <a:t>, </a:t>
          </a:r>
          <a:r>
            <a:rPr lang="en-US" sz="2300" u="sng" kern="1200" dirty="0"/>
            <a:t>images</a:t>
          </a:r>
          <a:r>
            <a:rPr lang="en-US" sz="2300" kern="1200" dirty="0"/>
            <a:t>, </a:t>
          </a:r>
          <a:r>
            <a:rPr lang="en-US" sz="2300" u="sng" kern="1200" dirty="0"/>
            <a:t>videos</a:t>
          </a:r>
          <a:r>
            <a:rPr lang="en-US" sz="2300" kern="1200" dirty="0"/>
            <a:t>, </a:t>
          </a:r>
          <a:r>
            <a:rPr lang="en-US" sz="2300" u="sng" kern="1200" dirty="0"/>
            <a:t>music</a:t>
          </a:r>
          <a:r>
            <a:rPr lang="en-US" sz="2300" kern="1200" dirty="0"/>
            <a:t>, and </a:t>
          </a:r>
          <a:r>
            <a:rPr lang="en-US" sz="2300" u="sng" kern="1200" dirty="0"/>
            <a:t>voice</a:t>
          </a:r>
          <a:endParaRPr lang="en-US" sz="2300" kern="1200" dirty="0"/>
        </a:p>
      </dsp:txBody>
      <dsp:txXfrm>
        <a:off x="5716630" y="2842983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81073-769A-1742-81C0-0A41977C2925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2A747-5796-7840-A689-CA0525EF7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1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Large Language Models (LLM) </a:t>
            </a:r>
            <a:r>
              <a:rPr lang="en-US" dirty="0"/>
              <a:t>– Trained on vast amounts of data &amp; algorithms and can understand and generate human-like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Understanding (NLU) </a:t>
            </a:r>
            <a:r>
              <a:rPr lang="en-US" dirty="0"/>
              <a:t>- Enables machines to </a:t>
            </a:r>
            <a:r>
              <a:rPr lang="en-US" u="sng" dirty="0"/>
              <a:t>comprehend</a:t>
            </a:r>
            <a:r>
              <a:rPr lang="en-US" dirty="0"/>
              <a:t> and </a:t>
            </a:r>
            <a:r>
              <a:rPr lang="en-US" u="sng" dirty="0"/>
              <a:t>interpret</a:t>
            </a:r>
            <a:r>
              <a:rPr lang="en-US" dirty="0"/>
              <a:t> human language.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Generation (NLG) </a:t>
            </a:r>
            <a:r>
              <a:rPr lang="en-US" dirty="0"/>
              <a:t>- Creating human-like text from data or pre-existing text, enabling machines to communicate with people in a natural and intuitive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F851F-C017-6040-AB26-1DC80EFED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4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Large Language Models (LLM) </a:t>
            </a:r>
            <a:r>
              <a:rPr lang="en-US" dirty="0"/>
              <a:t>– Trained on vast amounts of data &amp; algorithms and can understand and generate human-like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Understanding (NLU) </a:t>
            </a:r>
            <a:r>
              <a:rPr lang="en-US" dirty="0"/>
              <a:t>- Enables machines to </a:t>
            </a:r>
            <a:r>
              <a:rPr lang="en-US" u="sng" dirty="0"/>
              <a:t>comprehend</a:t>
            </a:r>
            <a:r>
              <a:rPr lang="en-US" dirty="0"/>
              <a:t> and </a:t>
            </a:r>
            <a:r>
              <a:rPr lang="en-US" u="sng" dirty="0"/>
              <a:t>interpret</a:t>
            </a:r>
            <a:r>
              <a:rPr lang="en-US" dirty="0"/>
              <a:t> human language.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Generation (NLG) </a:t>
            </a:r>
            <a:r>
              <a:rPr lang="en-US" dirty="0"/>
              <a:t>- Creating human-like text from data or pre-existing text, enabling machines to communicate with people in a natural and intuitive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F851F-C017-6040-AB26-1DC80EFED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09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Large Language Models (LLM) </a:t>
            </a:r>
            <a:r>
              <a:rPr lang="en-US" dirty="0"/>
              <a:t>– Trained on vast amounts of data &amp; algorithms and can understand and generate human-like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Understanding (NLU) </a:t>
            </a:r>
            <a:r>
              <a:rPr lang="en-US" dirty="0"/>
              <a:t>- Enables machines to </a:t>
            </a:r>
            <a:r>
              <a:rPr lang="en-US" u="sng" dirty="0"/>
              <a:t>comprehend</a:t>
            </a:r>
            <a:r>
              <a:rPr lang="en-US" dirty="0"/>
              <a:t> and </a:t>
            </a:r>
            <a:r>
              <a:rPr lang="en-US" u="sng" dirty="0"/>
              <a:t>interpret</a:t>
            </a:r>
            <a:r>
              <a:rPr lang="en-US" dirty="0"/>
              <a:t> human language.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Generation (NLG) </a:t>
            </a:r>
            <a:r>
              <a:rPr lang="en-US" dirty="0"/>
              <a:t>- Creating human-like text from data or pre-existing text, enabling machines to communicate with people in a natural and intuitive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F851F-C017-6040-AB26-1DC80EFED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76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Large Language Models (LLM) </a:t>
            </a:r>
            <a:r>
              <a:rPr lang="en-US" dirty="0"/>
              <a:t>– Trained on vast amounts of data &amp; algorithms and can understand and generate human-like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Understanding (NLU) </a:t>
            </a:r>
            <a:r>
              <a:rPr lang="en-US" dirty="0"/>
              <a:t>- Enables machines to </a:t>
            </a:r>
            <a:r>
              <a:rPr lang="en-US" u="sng" dirty="0"/>
              <a:t>comprehend</a:t>
            </a:r>
            <a:r>
              <a:rPr lang="en-US" dirty="0"/>
              <a:t> and </a:t>
            </a:r>
            <a:r>
              <a:rPr lang="en-US" u="sng" dirty="0"/>
              <a:t>interpret</a:t>
            </a:r>
            <a:r>
              <a:rPr lang="en-US" dirty="0"/>
              <a:t> human language.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Generation (NLG) </a:t>
            </a:r>
            <a:r>
              <a:rPr lang="en-US" dirty="0"/>
              <a:t>- Creating human-like text from data or pre-existing text, enabling machines to communicate with people in a natural and intuitive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F851F-C017-6040-AB26-1DC80EFED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978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Large Language Models (LLM) </a:t>
            </a:r>
            <a:r>
              <a:rPr lang="en-US" dirty="0"/>
              <a:t>– Trained on vast amounts of data &amp; algorithms and can understand and generate human-like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Understanding (NLU) </a:t>
            </a:r>
            <a:r>
              <a:rPr lang="en-US" dirty="0"/>
              <a:t>- Enables machines to </a:t>
            </a:r>
            <a:r>
              <a:rPr lang="en-US" u="sng" dirty="0"/>
              <a:t>comprehend</a:t>
            </a:r>
            <a:r>
              <a:rPr lang="en-US" dirty="0"/>
              <a:t> and </a:t>
            </a:r>
            <a:r>
              <a:rPr lang="en-US" u="sng" dirty="0"/>
              <a:t>interpret</a:t>
            </a:r>
            <a:r>
              <a:rPr lang="en-US" dirty="0"/>
              <a:t> human language.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Generation (NLG) </a:t>
            </a:r>
            <a:r>
              <a:rPr lang="en-US" dirty="0"/>
              <a:t>- Creating human-like text from data or pre-existing text, enabling machines to communicate with people in a natural and intuitive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F851F-C017-6040-AB26-1DC80EFED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Large Language Models (LLM) </a:t>
            </a:r>
            <a:r>
              <a:rPr lang="en-US" dirty="0"/>
              <a:t>– Trained on vast amounts of data &amp; algorithms and can understand and generate human-like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Understanding (NLU) </a:t>
            </a:r>
            <a:r>
              <a:rPr lang="en-US" dirty="0"/>
              <a:t>- Enables machines to </a:t>
            </a:r>
            <a:r>
              <a:rPr lang="en-US" u="sng" dirty="0"/>
              <a:t>comprehend</a:t>
            </a:r>
            <a:r>
              <a:rPr lang="en-US" dirty="0"/>
              <a:t> and </a:t>
            </a:r>
            <a:r>
              <a:rPr lang="en-US" u="sng" dirty="0"/>
              <a:t>interpret</a:t>
            </a:r>
            <a:r>
              <a:rPr lang="en-US" dirty="0"/>
              <a:t> human language.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Generation (NLG) </a:t>
            </a:r>
            <a:r>
              <a:rPr lang="en-US" dirty="0"/>
              <a:t>- Creating human-like text from data or pre-existing text, enabling machines to communicate with people in a natural and intuitive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F851F-C017-6040-AB26-1DC80EFED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97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Large Language Models (LLM) </a:t>
            </a:r>
            <a:r>
              <a:rPr lang="en-US" dirty="0"/>
              <a:t>– Trained on vast amounts of data &amp; algorithms and can understand and generate human-like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Understanding (NLU) </a:t>
            </a:r>
            <a:r>
              <a:rPr lang="en-US" dirty="0"/>
              <a:t>- Enables machines to </a:t>
            </a:r>
            <a:r>
              <a:rPr lang="en-US" u="sng" dirty="0"/>
              <a:t>comprehend</a:t>
            </a:r>
            <a:r>
              <a:rPr lang="en-US" dirty="0"/>
              <a:t> and </a:t>
            </a:r>
            <a:r>
              <a:rPr lang="en-US" u="sng" dirty="0"/>
              <a:t>interpret</a:t>
            </a:r>
            <a:r>
              <a:rPr lang="en-US" dirty="0"/>
              <a:t> human language.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Natural Language Generation (NLG) </a:t>
            </a:r>
            <a:r>
              <a:rPr lang="en-US" dirty="0"/>
              <a:t>- Creating human-like text from data or pre-existing text, enabling machines to communicate with people in a natural and intuitive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F851F-C017-6040-AB26-1DC80EFED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8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AECC57-CB99-F646-A4FF-FDFFD8AF2ED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668" y="-3023"/>
            <a:ext cx="3199978" cy="2746223"/>
          </a:xfrm>
          <a:prstGeom prst="rect">
            <a:avLst/>
          </a:prstGeom>
        </p:spPr>
      </p:pic>
      <p:grpSp>
        <p:nvGrpSpPr>
          <p:cNvPr id="3" name="Gruppieren 3">
            <a:extLst>
              <a:ext uri="{FF2B5EF4-FFF2-40B4-BE49-F238E27FC236}">
                <a16:creationId xmlns:a16="http://schemas.microsoft.com/office/drawing/2014/main" id="{6CD4271B-5FB4-3A42-84BB-9EC68A8853B0}"/>
              </a:ext>
            </a:extLst>
          </p:cNvPr>
          <p:cNvGrpSpPr/>
          <p:nvPr userDrawn="1"/>
        </p:nvGrpSpPr>
        <p:grpSpPr>
          <a:xfrm rot="10800000">
            <a:off x="-156862" y="5938888"/>
            <a:ext cx="2286234" cy="1209253"/>
            <a:chOff x="8924627" y="-432057"/>
            <a:chExt cx="3485131" cy="1843863"/>
          </a:xfrm>
        </p:grpSpPr>
        <p:sp>
          <p:nvSpPr>
            <p:cNvPr id="4" name="Gleichschenkliges Dreieck 35">
              <a:extLst>
                <a:ext uri="{FF2B5EF4-FFF2-40B4-BE49-F238E27FC236}">
                  <a16:creationId xmlns:a16="http://schemas.microsoft.com/office/drawing/2014/main" id="{0771F9CC-E402-8B46-811D-3FD585F4343B}"/>
                </a:ext>
              </a:extLst>
            </p:cNvPr>
            <p:cNvSpPr/>
            <p:nvPr/>
          </p:nvSpPr>
          <p:spPr>
            <a:xfrm rot="19800000">
              <a:off x="11289864" y="737863"/>
              <a:ext cx="781774" cy="673943"/>
            </a:xfrm>
            <a:prstGeom prst="triangle">
              <a:avLst/>
            </a:prstGeom>
            <a:solidFill>
              <a:srgbClr val="70B538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Gleichschenkliges Dreieck 36">
              <a:extLst>
                <a:ext uri="{FF2B5EF4-FFF2-40B4-BE49-F238E27FC236}">
                  <a16:creationId xmlns:a16="http://schemas.microsoft.com/office/drawing/2014/main" id="{410DD521-68C2-6941-8428-F01057E4F775}"/>
                </a:ext>
              </a:extLst>
            </p:cNvPr>
            <p:cNvSpPr/>
            <p:nvPr/>
          </p:nvSpPr>
          <p:spPr>
            <a:xfrm rot="16200000">
              <a:off x="11459897" y="443178"/>
              <a:ext cx="781774" cy="673943"/>
            </a:xfrm>
            <a:prstGeom prst="triangle">
              <a:avLst/>
            </a:prstGeom>
            <a:solidFill>
              <a:srgbClr val="A2D36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Gleichschenkliges Dreieck 37">
              <a:extLst>
                <a:ext uri="{FF2B5EF4-FFF2-40B4-BE49-F238E27FC236}">
                  <a16:creationId xmlns:a16="http://schemas.microsoft.com/office/drawing/2014/main" id="{0330C0DB-285B-4D4F-8A87-860EE44DBBBF}"/>
                </a:ext>
              </a:extLst>
            </p:cNvPr>
            <p:cNvSpPr/>
            <p:nvPr userDrawn="1"/>
          </p:nvSpPr>
          <p:spPr>
            <a:xfrm rot="12600000">
              <a:off x="11289864" y="151003"/>
              <a:ext cx="781774" cy="673943"/>
            </a:xfrm>
            <a:prstGeom prst="triangle">
              <a:avLst/>
            </a:prstGeom>
            <a:solidFill>
              <a:srgbClr val="E1ED1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Gleichschenkliges Dreieck 38">
              <a:extLst>
                <a:ext uri="{FF2B5EF4-FFF2-40B4-BE49-F238E27FC236}">
                  <a16:creationId xmlns:a16="http://schemas.microsoft.com/office/drawing/2014/main" id="{D5064601-DCF9-8B40-B34A-9256B1FADBED}"/>
                </a:ext>
              </a:extLst>
            </p:cNvPr>
            <p:cNvSpPr/>
            <p:nvPr/>
          </p:nvSpPr>
          <p:spPr>
            <a:xfrm rot="5400000">
              <a:off x="10781388" y="443178"/>
              <a:ext cx="781774" cy="673943"/>
            </a:xfrm>
            <a:prstGeom prst="triangl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Gleichschenkliges Dreieck 39">
              <a:extLst>
                <a:ext uri="{FF2B5EF4-FFF2-40B4-BE49-F238E27FC236}">
                  <a16:creationId xmlns:a16="http://schemas.microsoft.com/office/drawing/2014/main" id="{828E6AF6-A1E1-2542-9DAF-8AAD111CA32E}"/>
                </a:ext>
              </a:extLst>
            </p:cNvPr>
            <p:cNvSpPr/>
            <p:nvPr/>
          </p:nvSpPr>
          <p:spPr>
            <a:xfrm rot="9000000">
              <a:off x="10951420" y="150999"/>
              <a:ext cx="781774" cy="673943"/>
            </a:xfrm>
            <a:prstGeom prst="triangle">
              <a:avLst/>
            </a:prstGeom>
            <a:solidFill>
              <a:srgbClr val="A2D36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Gleichschenkliges Dreieck 42">
              <a:extLst>
                <a:ext uri="{FF2B5EF4-FFF2-40B4-BE49-F238E27FC236}">
                  <a16:creationId xmlns:a16="http://schemas.microsoft.com/office/drawing/2014/main" id="{719A59D2-7DAA-7C40-A1DF-7753804146F2}"/>
                </a:ext>
              </a:extLst>
            </p:cNvPr>
            <p:cNvSpPr/>
            <p:nvPr/>
          </p:nvSpPr>
          <p:spPr>
            <a:xfrm rot="16200000">
              <a:off x="10107445" y="443178"/>
              <a:ext cx="781774" cy="673943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Gleichschenkliges Dreieck 43">
              <a:extLst>
                <a:ext uri="{FF2B5EF4-FFF2-40B4-BE49-F238E27FC236}">
                  <a16:creationId xmlns:a16="http://schemas.microsoft.com/office/drawing/2014/main" id="{245AE9F5-DEA2-E145-A7FD-B606F985B9E7}"/>
                </a:ext>
              </a:extLst>
            </p:cNvPr>
            <p:cNvSpPr/>
            <p:nvPr/>
          </p:nvSpPr>
          <p:spPr>
            <a:xfrm rot="12600000">
              <a:off x="9937412" y="151003"/>
              <a:ext cx="781774" cy="673943"/>
            </a:xfrm>
            <a:prstGeom prst="triangle">
              <a:avLst/>
            </a:prstGeom>
            <a:solidFill>
              <a:srgbClr val="A2D36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Gleichschenkliges Dreieck 56">
              <a:extLst>
                <a:ext uri="{FF2B5EF4-FFF2-40B4-BE49-F238E27FC236}">
                  <a16:creationId xmlns:a16="http://schemas.microsoft.com/office/drawing/2014/main" id="{34381830-0F81-3E43-9D7F-82B2C2897DED}"/>
                </a:ext>
              </a:extLst>
            </p:cNvPr>
            <p:cNvSpPr/>
            <p:nvPr/>
          </p:nvSpPr>
          <p:spPr>
            <a:xfrm rot="1800000">
              <a:off x="10277079" y="-432057"/>
              <a:ext cx="781774" cy="673943"/>
            </a:xfrm>
            <a:prstGeom prst="triangle">
              <a:avLst/>
            </a:prstGeom>
            <a:solidFill>
              <a:srgbClr val="36B08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Gleichschenkliges Dreieck 57">
              <a:extLst>
                <a:ext uri="{FF2B5EF4-FFF2-40B4-BE49-F238E27FC236}">
                  <a16:creationId xmlns:a16="http://schemas.microsoft.com/office/drawing/2014/main" id="{F6152F26-A8AE-3648-B558-39EEAEC01045}"/>
                </a:ext>
              </a:extLst>
            </p:cNvPr>
            <p:cNvSpPr/>
            <p:nvPr/>
          </p:nvSpPr>
          <p:spPr>
            <a:xfrm rot="19800000">
              <a:off x="10615523" y="-432057"/>
              <a:ext cx="781774" cy="673943"/>
            </a:xfrm>
            <a:prstGeom prst="triangle">
              <a:avLst/>
            </a:prstGeom>
            <a:solidFill>
              <a:srgbClr val="E2E94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Gleichschenkliges Dreieck 58">
              <a:extLst>
                <a:ext uri="{FF2B5EF4-FFF2-40B4-BE49-F238E27FC236}">
                  <a16:creationId xmlns:a16="http://schemas.microsoft.com/office/drawing/2014/main" id="{C1D6DF96-D0C6-6A4B-B06A-BACB330BB240}"/>
                </a:ext>
              </a:extLst>
            </p:cNvPr>
            <p:cNvSpPr/>
            <p:nvPr/>
          </p:nvSpPr>
          <p:spPr>
            <a:xfrm rot="1800000">
              <a:off x="8924627" y="-432057"/>
              <a:ext cx="781774" cy="673943"/>
            </a:xfrm>
            <a:prstGeom prst="triangle">
              <a:avLst/>
            </a:prstGeom>
            <a:solidFill>
              <a:srgbClr val="49AB7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Gleichschenkliges Dreieck 59">
              <a:extLst>
                <a:ext uri="{FF2B5EF4-FFF2-40B4-BE49-F238E27FC236}">
                  <a16:creationId xmlns:a16="http://schemas.microsoft.com/office/drawing/2014/main" id="{62536E72-C668-4E41-90A3-C11CD3CDCBD9}"/>
                </a:ext>
              </a:extLst>
            </p:cNvPr>
            <p:cNvSpPr/>
            <p:nvPr/>
          </p:nvSpPr>
          <p:spPr>
            <a:xfrm rot="19800000">
              <a:off x="9263071" y="-432057"/>
              <a:ext cx="781774" cy="673943"/>
            </a:xfrm>
            <a:prstGeom prst="triangle">
              <a:avLst/>
            </a:prstGeom>
            <a:solidFill>
              <a:srgbClr val="79C348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Gleichschenkliges Dreieck 60">
              <a:extLst>
                <a:ext uri="{FF2B5EF4-FFF2-40B4-BE49-F238E27FC236}">
                  <a16:creationId xmlns:a16="http://schemas.microsoft.com/office/drawing/2014/main" id="{264290FD-3BEC-7C4C-A415-C2AE3820DC2B}"/>
                </a:ext>
              </a:extLst>
            </p:cNvPr>
            <p:cNvSpPr/>
            <p:nvPr/>
          </p:nvSpPr>
          <p:spPr>
            <a:xfrm rot="1800000">
              <a:off x="11627984" y="-432057"/>
              <a:ext cx="781774" cy="673943"/>
            </a:xfrm>
            <a:prstGeom prst="triangl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122B7B0-CEFF-5747-96F2-3EF767CCE60E}"/>
              </a:ext>
            </a:extLst>
          </p:cNvPr>
          <p:cNvSpPr/>
          <p:nvPr userDrawn="1"/>
        </p:nvSpPr>
        <p:spPr>
          <a:xfrm>
            <a:off x="0" y="-3023"/>
            <a:ext cx="12203229" cy="68610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B6560D9-9727-3E49-911B-5902AE38D1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117" y="2370288"/>
            <a:ext cx="10513766" cy="1325880"/>
          </a:xfrm>
        </p:spPr>
        <p:txBody>
          <a:bodyPr anchor="ctr">
            <a:noAutofit/>
          </a:bodyPr>
          <a:lstStyle>
            <a:lvl1pPr marL="0" indent="0">
              <a:buNone/>
              <a:defRPr sz="6000">
                <a:solidFill>
                  <a:srgbClr val="10522A"/>
                </a:solidFill>
              </a:defRPr>
            </a:lvl1pPr>
          </a:lstStyle>
          <a:p>
            <a:pPr lvl="0"/>
            <a:r>
              <a:rPr lang="en-US"/>
              <a:t>Click to Enter Slideshow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B82E98D-5E1C-F54F-9673-9736B5FEF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117" y="3824303"/>
            <a:ext cx="10513766" cy="411480"/>
          </a:xfrm>
        </p:spPr>
        <p:txBody>
          <a:bodyPr>
            <a:noAutofit/>
          </a:bodyPr>
          <a:lstStyle>
            <a:lvl1pPr marL="0" indent="0">
              <a:buNone/>
              <a:defRPr sz="2700"/>
            </a:lvl1pPr>
          </a:lstStyle>
          <a:p>
            <a:pPr lvl="0"/>
            <a:r>
              <a:rPr lang="en-US"/>
              <a:t>Click to Enter Subtitle</a:t>
            </a:r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8E0FEB56-1C5D-2641-8D99-9707A8D7C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097" y="6407029"/>
            <a:ext cx="4276407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ctr" defTabSz="91392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lang="en-US" sz="1000" b="0" i="0" smtClean="0">
                <a:effectLst/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>
                <a:solidFill>
                  <a:prstClr val="white">
                    <a:lumMod val="50000"/>
                  </a:prstClr>
                </a:solidFill>
              </a:rPr>
              <a:t>Business Confidential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7A63F5-BBCF-CA62-AA1F-14E8F07412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09885" y="6341717"/>
            <a:ext cx="16288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A00B0-FFAC-47D4-C469-97FAA7BB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E87C7-1467-C21B-D18A-D6BA9E4D1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E7CDA-A764-B6F0-06C2-CE0C73CF3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AD749-ACD3-3D66-59C3-CBBF00A0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39697-E269-A238-A74B-8D2E4D57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0FF66-4A5B-9BB9-C779-E11600677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6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D9709-A478-BF2B-2246-2AC4CBBFE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F897D-B767-9F7C-E639-A03F87D2E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41E62-C145-1118-4AEB-8946F9AE2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C52EC-BD49-7C60-D321-74DEFF1A4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751A19-3BEC-54AF-98FD-0E6BE0E9E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D3530D-4C7E-B99B-9019-913B5A72D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8E5F9F-4FB1-E944-3FBE-1D3042E3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C21FC6-B3DF-EB3F-A482-E84A85D0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76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4447-B87B-50A2-2133-701994DFF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61BCEE-DAF6-E1A7-4E8D-15C038D7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717C3-81D6-5E23-DD66-63E60011F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A2E45-9D3D-9576-150F-4FA94E1F5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9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FB7554-1A1C-860A-B5A8-A877C197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F280D-966B-F3F4-0542-999535DFA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03F79-BCB2-88C9-09B7-BAC70538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03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FBE3F-D5BB-FA02-F7DF-745A876D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CE5F6-6ADE-7886-F93B-A70A45192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51EFC-0440-B6E5-95C1-D88A4EE83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9169E-F939-4294-8A9D-A112BAFED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9EA57-2FFC-977D-9B80-30389B82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A28D3-37E6-6425-3552-3F4A05A1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92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6EC58-F982-5888-4181-9DA0A35C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83BC9-48F8-9ACF-4736-4B7FF14D6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4B321-C2EE-2A76-D468-BA7A59E79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B32F4-E879-D569-E9FA-A544FC79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684BC-BFF6-29A8-D57E-32E1C916C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87457-C674-AE5D-EF4B-D1C8A0E3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49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6DF01-A24D-C090-9165-B136D307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7EF4A-D254-5F1E-52C6-AFB442E60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5377B-BAC8-146B-FB7E-7B52C665B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84F0-4A0B-982F-E68C-6E5C1A09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4BD70-5C1C-F2F4-A2E8-DF86FA3F1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45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F8506-05CE-3027-B602-70184018E3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21B15-E6CE-B5D7-60CF-3649DED45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95C27-9F28-4D72-695F-69348433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7B91E-EB86-167F-DBE8-46C05E04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4B93F-E8FF-9144-8D1D-F60E6A67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2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3">
            <a:extLst>
              <a:ext uri="{FF2B5EF4-FFF2-40B4-BE49-F238E27FC236}">
                <a16:creationId xmlns:a16="http://schemas.microsoft.com/office/drawing/2014/main" id="{867FBD19-7CE4-A24E-8D82-305975B69224}"/>
              </a:ext>
            </a:extLst>
          </p:cNvPr>
          <p:cNvGrpSpPr/>
          <p:nvPr userDrawn="1"/>
        </p:nvGrpSpPr>
        <p:grpSpPr>
          <a:xfrm rot="10800000">
            <a:off x="-222816" y="5568911"/>
            <a:ext cx="3197714" cy="1691800"/>
            <a:chOff x="8924627" y="-432057"/>
            <a:chExt cx="3485131" cy="1843863"/>
          </a:xfrm>
        </p:grpSpPr>
        <p:sp>
          <p:nvSpPr>
            <p:cNvPr id="6" name="Gleichschenkliges Dreieck 35">
              <a:extLst>
                <a:ext uri="{FF2B5EF4-FFF2-40B4-BE49-F238E27FC236}">
                  <a16:creationId xmlns:a16="http://schemas.microsoft.com/office/drawing/2014/main" id="{43CDCA0F-9FE3-C244-99A4-980FEB758448}"/>
                </a:ext>
              </a:extLst>
            </p:cNvPr>
            <p:cNvSpPr/>
            <p:nvPr/>
          </p:nvSpPr>
          <p:spPr>
            <a:xfrm rot="19800000">
              <a:off x="11289864" y="737863"/>
              <a:ext cx="781774" cy="673943"/>
            </a:xfrm>
            <a:prstGeom prst="triangle">
              <a:avLst/>
            </a:prstGeom>
            <a:solidFill>
              <a:srgbClr val="70B538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Gleichschenkliges Dreieck 36">
              <a:extLst>
                <a:ext uri="{FF2B5EF4-FFF2-40B4-BE49-F238E27FC236}">
                  <a16:creationId xmlns:a16="http://schemas.microsoft.com/office/drawing/2014/main" id="{E7C1CEB1-F492-D645-964F-30D3AD91E4AA}"/>
                </a:ext>
              </a:extLst>
            </p:cNvPr>
            <p:cNvSpPr/>
            <p:nvPr/>
          </p:nvSpPr>
          <p:spPr>
            <a:xfrm rot="16200000">
              <a:off x="11459897" y="443178"/>
              <a:ext cx="781774" cy="673943"/>
            </a:xfrm>
            <a:prstGeom prst="triangle">
              <a:avLst/>
            </a:prstGeom>
            <a:solidFill>
              <a:srgbClr val="A2D36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Gleichschenkliges Dreieck 37">
              <a:extLst>
                <a:ext uri="{FF2B5EF4-FFF2-40B4-BE49-F238E27FC236}">
                  <a16:creationId xmlns:a16="http://schemas.microsoft.com/office/drawing/2014/main" id="{A18160F0-89E4-FC43-AD40-C61D20FA8F91}"/>
                </a:ext>
              </a:extLst>
            </p:cNvPr>
            <p:cNvSpPr/>
            <p:nvPr userDrawn="1"/>
          </p:nvSpPr>
          <p:spPr>
            <a:xfrm rot="12600000">
              <a:off x="11289864" y="151003"/>
              <a:ext cx="781774" cy="673943"/>
            </a:xfrm>
            <a:prstGeom prst="triangle">
              <a:avLst/>
            </a:prstGeom>
            <a:solidFill>
              <a:srgbClr val="E1ED1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leichschenkliges Dreieck 38">
              <a:extLst>
                <a:ext uri="{FF2B5EF4-FFF2-40B4-BE49-F238E27FC236}">
                  <a16:creationId xmlns:a16="http://schemas.microsoft.com/office/drawing/2014/main" id="{4AB70FDC-B1EB-184F-A409-710BB2A53663}"/>
                </a:ext>
              </a:extLst>
            </p:cNvPr>
            <p:cNvSpPr/>
            <p:nvPr/>
          </p:nvSpPr>
          <p:spPr>
            <a:xfrm rot="5400000">
              <a:off x="10781388" y="443178"/>
              <a:ext cx="781774" cy="673943"/>
            </a:xfrm>
            <a:prstGeom prst="triangl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Gleichschenkliges Dreieck 39">
              <a:extLst>
                <a:ext uri="{FF2B5EF4-FFF2-40B4-BE49-F238E27FC236}">
                  <a16:creationId xmlns:a16="http://schemas.microsoft.com/office/drawing/2014/main" id="{A614A2F0-61C8-0F45-92F0-0AB4BB0A0EBF}"/>
                </a:ext>
              </a:extLst>
            </p:cNvPr>
            <p:cNvSpPr/>
            <p:nvPr/>
          </p:nvSpPr>
          <p:spPr>
            <a:xfrm rot="9000000">
              <a:off x="10951420" y="150999"/>
              <a:ext cx="781774" cy="673943"/>
            </a:xfrm>
            <a:prstGeom prst="triangle">
              <a:avLst/>
            </a:prstGeom>
            <a:solidFill>
              <a:srgbClr val="A2D36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leichschenkliges Dreieck 42">
              <a:extLst>
                <a:ext uri="{FF2B5EF4-FFF2-40B4-BE49-F238E27FC236}">
                  <a16:creationId xmlns:a16="http://schemas.microsoft.com/office/drawing/2014/main" id="{DA6F8F13-A2FF-A549-81D1-70562350E151}"/>
                </a:ext>
              </a:extLst>
            </p:cNvPr>
            <p:cNvSpPr/>
            <p:nvPr/>
          </p:nvSpPr>
          <p:spPr>
            <a:xfrm rot="16200000">
              <a:off x="10107445" y="443178"/>
              <a:ext cx="781774" cy="673943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Gleichschenkliges Dreieck 43">
              <a:extLst>
                <a:ext uri="{FF2B5EF4-FFF2-40B4-BE49-F238E27FC236}">
                  <a16:creationId xmlns:a16="http://schemas.microsoft.com/office/drawing/2014/main" id="{1B48BC09-DB30-4846-BC27-02C4475A48EE}"/>
                </a:ext>
              </a:extLst>
            </p:cNvPr>
            <p:cNvSpPr/>
            <p:nvPr/>
          </p:nvSpPr>
          <p:spPr>
            <a:xfrm rot="12600000">
              <a:off x="9937412" y="151003"/>
              <a:ext cx="781774" cy="673943"/>
            </a:xfrm>
            <a:prstGeom prst="triangle">
              <a:avLst/>
            </a:prstGeom>
            <a:solidFill>
              <a:srgbClr val="A2D36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Gleichschenkliges Dreieck 56">
              <a:extLst>
                <a:ext uri="{FF2B5EF4-FFF2-40B4-BE49-F238E27FC236}">
                  <a16:creationId xmlns:a16="http://schemas.microsoft.com/office/drawing/2014/main" id="{D7EDC336-CF39-964A-92B0-615AA8FBCAF3}"/>
                </a:ext>
              </a:extLst>
            </p:cNvPr>
            <p:cNvSpPr/>
            <p:nvPr/>
          </p:nvSpPr>
          <p:spPr>
            <a:xfrm rot="1800000">
              <a:off x="10277079" y="-432057"/>
              <a:ext cx="781774" cy="673943"/>
            </a:xfrm>
            <a:prstGeom prst="triangle">
              <a:avLst/>
            </a:prstGeom>
            <a:solidFill>
              <a:srgbClr val="36B08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leichschenkliges Dreieck 57">
              <a:extLst>
                <a:ext uri="{FF2B5EF4-FFF2-40B4-BE49-F238E27FC236}">
                  <a16:creationId xmlns:a16="http://schemas.microsoft.com/office/drawing/2014/main" id="{4F1C914B-79F7-A449-8AF0-3A1C0ADE3063}"/>
                </a:ext>
              </a:extLst>
            </p:cNvPr>
            <p:cNvSpPr/>
            <p:nvPr/>
          </p:nvSpPr>
          <p:spPr>
            <a:xfrm rot="19800000">
              <a:off x="10615523" y="-432057"/>
              <a:ext cx="781774" cy="673943"/>
            </a:xfrm>
            <a:prstGeom prst="triangle">
              <a:avLst/>
            </a:prstGeom>
            <a:solidFill>
              <a:srgbClr val="E2E94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Gleichschenkliges Dreieck 58">
              <a:extLst>
                <a:ext uri="{FF2B5EF4-FFF2-40B4-BE49-F238E27FC236}">
                  <a16:creationId xmlns:a16="http://schemas.microsoft.com/office/drawing/2014/main" id="{10330264-C1A6-0043-83BA-06E3D72787A4}"/>
                </a:ext>
              </a:extLst>
            </p:cNvPr>
            <p:cNvSpPr/>
            <p:nvPr/>
          </p:nvSpPr>
          <p:spPr>
            <a:xfrm rot="1800000">
              <a:off x="8924627" y="-432057"/>
              <a:ext cx="781774" cy="673943"/>
            </a:xfrm>
            <a:prstGeom prst="triangle">
              <a:avLst/>
            </a:prstGeom>
            <a:solidFill>
              <a:srgbClr val="49AB7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Gleichschenkliges Dreieck 59">
              <a:extLst>
                <a:ext uri="{FF2B5EF4-FFF2-40B4-BE49-F238E27FC236}">
                  <a16:creationId xmlns:a16="http://schemas.microsoft.com/office/drawing/2014/main" id="{0ED0A519-9A72-5246-8A4F-FC1134F4AF71}"/>
                </a:ext>
              </a:extLst>
            </p:cNvPr>
            <p:cNvSpPr/>
            <p:nvPr/>
          </p:nvSpPr>
          <p:spPr>
            <a:xfrm rot="19800000">
              <a:off x="9263071" y="-432057"/>
              <a:ext cx="781774" cy="673943"/>
            </a:xfrm>
            <a:prstGeom prst="triangle">
              <a:avLst/>
            </a:prstGeom>
            <a:solidFill>
              <a:srgbClr val="79C348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leichschenkliges Dreieck 60">
              <a:extLst>
                <a:ext uri="{FF2B5EF4-FFF2-40B4-BE49-F238E27FC236}">
                  <a16:creationId xmlns:a16="http://schemas.microsoft.com/office/drawing/2014/main" id="{FEE68AA0-CA49-8A41-A4A6-06F569C964DA}"/>
                </a:ext>
              </a:extLst>
            </p:cNvPr>
            <p:cNvSpPr/>
            <p:nvPr/>
          </p:nvSpPr>
          <p:spPr>
            <a:xfrm rot="1800000">
              <a:off x="11627984" y="-432057"/>
              <a:ext cx="781774" cy="673943"/>
            </a:xfrm>
            <a:prstGeom prst="triangl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C4148F-595A-634E-804B-F447CF39C0F0}"/>
              </a:ext>
            </a:extLst>
          </p:cNvPr>
          <p:cNvSpPr/>
          <p:nvPr userDrawn="1"/>
        </p:nvSpPr>
        <p:spPr>
          <a:xfrm>
            <a:off x="-19122" y="10828"/>
            <a:ext cx="12211122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8BB61-1EDF-F34B-B8FB-04BEAD467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404360" cy="1325563"/>
          </a:xfrm>
        </p:spPr>
        <p:txBody>
          <a:bodyPr/>
          <a:lstStyle/>
          <a:p>
            <a:r>
              <a:rPr lang="en-US"/>
              <a:t>Click to Enter Title</a:t>
            </a:r>
          </a:p>
        </p:txBody>
      </p:sp>
      <p:sp>
        <p:nvSpPr>
          <p:cNvPr id="4" name="Rechteck 65">
            <a:extLst>
              <a:ext uri="{FF2B5EF4-FFF2-40B4-BE49-F238E27FC236}">
                <a16:creationId xmlns:a16="http://schemas.microsoft.com/office/drawing/2014/main" id="{76FF05D5-14E6-6547-8F03-FEA5E09D85FE}"/>
              </a:ext>
            </a:extLst>
          </p:cNvPr>
          <p:cNvSpPr/>
          <p:nvPr userDrawn="1"/>
        </p:nvSpPr>
        <p:spPr>
          <a:xfrm>
            <a:off x="6096000" y="-1"/>
            <a:ext cx="6094413" cy="685800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063D3-1202-FA4F-B5C0-252554CF55DD}"/>
              </a:ext>
            </a:extLst>
          </p:cNvPr>
          <p:cNvSpPr/>
          <p:nvPr userDrawn="1"/>
        </p:nvSpPr>
        <p:spPr>
          <a:xfrm>
            <a:off x="6086440" y="-5643"/>
            <a:ext cx="6103974" cy="6874471"/>
          </a:xfrm>
          <a:prstGeom prst="rect">
            <a:avLst/>
          </a:prstGeom>
          <a:solidFill>
            <a:srgbClr val="5CAD8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B8FFC5E-8990-D64F-8879-567C1D4FF4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786" y="2051696"/>
            <a:ext cx="4856283" cy="584999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22559B36-6CFA-8B42-BB38-9366917101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6786" y="2055418"/>
            <a:ext cx="4803819" cy="581277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28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Ellipse 71">
            <a:extLst>
              <a:ext uri="{FF2B5EF4-FFF2-40B4-BE49-F238E27FC236}">
                <a16:creationId xmlns:a16="http://schemas.microsoft.com/office/drawing/2014/main" id="{1241785A-53D7-364D-BF3F-FFAF7E24A036}"/>
              </a:ext>
            </a:extLst>
          </p:cNvPr>
          <p:cNvSpPr/>
          <p:nvPr userDrawn="1"/>
        </p:nvSpPr>
        <p:spPr>
          <a:xfrm>
            <a:off x="5697655" y="2039112"/>
            <a:ext cx="607531" cy="597584"/>
          </a:xfrm>
          <a:prstGeom prst="ellipse">
            <a:avLst/>
          </a:prstGeom>
          <a:solidFill>
            <a:srgbClr val="F0F0F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0" name="Text Placeholder 22">
            <a:extLst>
              <a:ext uri="{FF2B5EF4-FFF2-40B4-BE49-F238E27FC236}">
                <a16:creationId xmlns:a16="http://schemas.microsoft.com/office/drawing/2014/main" id="{1B80D83F-61DE-DD43-9F05-04BE4BAED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6" y="2880069"/>
            <a:ext cx="4856283" cy="584999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22">
            <a:extLst>
              <a:ext uri="{FF2B5EF4-FFF2-40B4-BE49-F238E27FC236}">
                <a16:creationId xmlns:a16="http://schemas.microsoft.com/office/drawing/2014/main" id="{CC04DC8F-1C39-F644-93FB-41F31E61A0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6786" y="2883791"/>
            <a:ext cx="4803819" cy="581277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28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Ellipse 71">
            <a:extLst>
              <a:ext uri="{FF2B5EF4-FFF2-40B4-BE49-F238E27FC236}">
                <a16:creationId xmlns:a16="http://schemas.microsoft.com/office/drawing/2014/main" id="{4789885D-FF8F-F24B-B473-572576800B9F}"/>
              </a:ext>
            </a:extLst>
          </p:cNvPr>
          <p:cNvSpPr/>
          <p:nvPr userDrawn="1"/>
        </p:nvSpPr>
        <p:spPr>
          <a:xfrm>
            <a:off x="5697655" y="2867485"/>
            <a:ext cx="607531" cy="597584"/>
          </a:xfrm>
          <a:prstGeom prst="ellipse">
            <a:avLst/>
          </a:prstGeom>
          <a:solidFill>
            <a:srgbClr val="F0F0F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3" name="Text Placeholder 22">
            <a:extLst>
              <a:ext uri="{FF2B5EF4-FFF2-40B4-BE49-F238E27FC236}">
                <a16:creationId xmlns:a16="http://schemas.microsoft.com/office/drawing/2014/main" id="{1F350774-A5F4-F342-953B-7754669EE7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6" y="3707577"/>
            <a:ext cx="4856283" cy="584999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4" name="Text Placeholder 22">
            <a:extLst>
              <a:ext uri="{FF2B5EF4-FFF2-40B4-BE49-F238E27FC236}">
                <a16:creationId xmlns:a16="http://schemas.microsoft.com/office/drawing/2014/main" id="{C1AFFF1D-C614-814F-A82E-A55A68D9B8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6786" y="3711299"/>
            <a:ext cx="4803819" cy="581277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28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Ellipse 71">
            <a:extLst>
              <a:ext uri="{FF2B5EF4-FFF2-40B4-BE49-F238E27FC236}">
                <a16:creationId xmlns:a16="http://schemas.microsoft.com/office/drawing/2014/main" id="{8BF801A2-CD09-F84C-8E87-D0742C338436}"/>
              </a:ext>
            </a:extLst>
          </p:cNvPr>
          <p:cNvSpPr/>
          <p:nvPr userDrawn="1"/>
        </p:nvSpPr>
        <p:spPr>
          <a:xfrm>
            <a:off x="5697655" y="3694993"/>
            <a:ext cx="607531" cy="597584"/>
          </a:xfrm>
          <a:prstGeom prst="ellipse">
            <a:avLst/>
          </a:prstGeom>
          <a:solidFill>
            <a:srgbClr val="F0F0F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6" name="Text Placeholder 22">
            <a:extLst>
              <a:ext uri="{FF2B5EF4-FFF2-40B4-BE49-F238E27FC236}">
                <a16:creationId xmlns:a16="http://schemas.microsoft.com/office/drawing/2014/main" id="{DF661590-293B-C340-9DF2-4C7639678F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786" y="4541719"/>
            <a:ext cx="4856283" cy="584999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Text Placeholder 22">
            <a:extLst>
              <a:ext uri="{FF2B5EF4-FFF2-40B4-BE49-F238E27FC236}">
                <a16:creationId xmlns:a16="http://schemas.microsoft.com/office/drawing/2014/main" id="{9059788E-AB75-9241-B0B2-86D9AE7355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06786" y="4545441"/>
            <a:ext cx="4803819" cy="581277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28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Ellipse 71">
            <a:extLst>
              <a:ext uri="{FF2B5EF4-FFF2-40B4-BE49-F238E27FC236}">
                <a16:creationId xmlns:a16="http://schemas.microsoft.com/office/drawing/2014/main" id="{55672D4E-1F8E-C340-9926-D96DCF9709DE}"/>
              </a:ext>
            </a:extLst>
          </p:cNvPr>
          <p:cNvSpPr/>
          <p:nvPr userDrawn="1"/>
        </p:nvSpPr>
        <p:spPr>
          <a:xfrm>
            <a:off x="5697655" y="4529135"/>
            <a:ext cx="607531" cy="597584"/>
          </a:xfrm>
          <a:prstGeom prst="ellipse">
            <a:avLst/>
          </a:prstGeom>
          <a:solidFill>
            <a:srgbClr val="F0F0F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9" name="Text Placeholder 22">
            <a:extLst>
              <a:ext uri="{FF2B5EF4-FFF2-40B4-BE49-F238E27FC236}">
                <a16:creationId xmlns:a16="http://schemas.microsoft.com/office/drawing/2014/main" id="{71D8D10E-AC24-6C42-8376-5DFD06A562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200" y="5385601"/>
            <a:ext cx="4856283" cy="584999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22">
            <a:extLst>
              <a:ext uri="{FF2B5EF4-FFF2-40B4-BE49-F238E27FC236}">
                <a16:creationId xmlns:a16="http://schemas.microsoft.com/office/drawing/2014/main" id="{E66F6D47-386B-3149-8C64-BA04606810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05200" y="5389323"/>
            <a:ext cx="4803819" cy="581277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28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Ellipse 71">
            <a:extLst>
              <a:ext uri="{FF2B5EF4-FFF2-40B4-BE49-F238E27FC236}">
                <a16:creationId xmlns:a16="http://schemas.microsoft.com/office/drawing/2014/main" id="{9FCC754A-7142-5A4C-BEE6-CA9677DCB42B}"/>
              </a:ext>
            </a:extLst>
          </p:cNvPr>
          <p:cNvSpPr/>
          <p:nvPr userDrawn="1"/>
        </p:nvSpPr>
        <p:spPr>
          <a:xfrm>
            <a:off x="5696069" y="5373017"/>
            <a:ext cx="607531" cy="597584"/>
          </a:xfrm>
          <a:prstGeom prst="ellipse">
            <a:avLst/>
          </a:prstGeom>
          <a:solidFill>
            <a:srgbClr val="F0F0F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5" name="Graphic 34" descr="Meeting">
            <a:extLst>
              <a:ext uri="{FF2B5EF4-FFF2-40B4-BE49-F238E27FC236}">
                <a16:creationId xmlns:a16="http://schemas.microsoft.com/office/drawing/2014/main" id="{C3857FAA-8B3B-0946-8967-7AE67EB1BA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4011" y="5409228"/>
            <a:ext cx="457200" cy="457200"/>
          </a:xfrm>
          <a:prstGeom prst="rect">
            <a:avLst/>
          </a:prstGeom>
        </p:spPr>
      </p:pic>
      <p:pic>
        <p:nvPicPr>
          <p:cNvPr id="36" name="Graphic 35" descr="List">
            <a:extLst>
              <a:ext uri="{FF2B5EF4-FFF2-40B4-BE49-F238E27FC236}">
                <a16:creationId xmlns:a16="http://schemas.microsoft.com/office/drawing/2014/main" id="{71DBB216-FB8E-3244-99A2-35F341F01D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4011" y="2102184"/>
            <a:ext cx="457200" cy="457200"/>
          </a:xfrm>
          <a:prstGeom prst="rect">
            <a:avLst/>
          </a:prstGeom>
        </p:spPr>
      </p:pic>
      <p:pic>
        <p:nvPicPr>
          <p:cNvPr id="37" name="Graphic 36" descr="Circles with arrows">
            <a:extLst>
              <a:ext uri="{FF2B5EF4-FFF2-40B4-BE49-F238E27FC236}">
                <a16:creationId xmlns:a16="http://schemas.microsoft.com/office/drawing/2014/main" id="{EF8B2A2B-AE2F-F642-8554-867B7D2FB5D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6785" y="2952813"/>
            <a:ext cx="457200" cy="457200"/>
          </a:xfrm>
          <a:prstGeom prst="rect">
            <a:avLst/>
          </a:prstGeom>
        </p:spPr>
      </p:pic>
      <p:pic>
        <p:nvPicPr>
          <p:cNvPr id="38" name="Graphic 37" descr="Lock">
            <a:extLst>
              <a:ext uri="{FF2B5EF4-FFF2-40B4-BE49-F238E27FC236}">
                <a16:creationId xmlns:a16="http://schemas.microsoft.com/office/drawing/2014/main" id="{7CF11452-B9D6-0C4A-B4A7-B16C94B50DE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04011" y="4589229"/>
            <a:ext cx="457200" cy="457200"/>
          </a:xfrm>
          <a:prstGeom prst="rect">
            <a:avLst/>
          </a:prstGeom>
        </p:spPr>
      </p:pic>
      <p:pic>
        <p:nvPicPr>
          <p:cNvPr id="39" name="Graphic 38" descr="Cycle with people">
            <a:extLst>
              <a:ext uri="{FF2B5EF4-FFF2-40B4-BE49-F238E27FC236}">
                <a16:creationId xmlns:a16="http://schemas.microsoft.com/office/drawing/2014/main" id="{58BE154A-6650-FE48-B0D3-E1DA219E30B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4011" y="3769230"/>
            <a:ext cx="457200" cy="457200"/>
          </a:xfrm>
          <a:prstGeom prst="rect">
            <a:avLst/>
          </a:prstGeom>
        </p:spPr>
      </p:pic>
      <p:sp>
        <p:nvSpPr>
          <p:cNvPr id="40" name="Slide Number Placeholder 8">
            <a:extLst>
              <a:ext uri="{FF2B5EF4-FFF2-40B4-BE49-F238E27FC236}">
                <a16:creationId xmlns:a16="http://schemas.microsoft.com/office/drawing/2014/main" id="{91CFA8CD-6E52-1345-B7E4-C498A5A97EB1}"/>
              </a:ext>
            </a:extLst>
          </p:cNvPr>
          <p:cNvSpPr txBox="1">
            <a:spLocks/>
          </p:cNvSpPr>
          <p:nvPr userDrawn="1"/>
        </p:nvSpPr>
        <p:spPr>
          <a:xfrm>
            <a:off x="838419" y="6356350"/>
            <a:ext cx="274312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0" i="0" kern="120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295122-9624-B44A-B046-CB68648E7A28}" type="slidenum">
              <a:rPr lang="en-US" sz="800" smtClean="0"/>
              <a:pPr/>
              <a:t>‹#›</a:t>
            </a:fld>
            <a:endParaRPr lang="en-US" sz="800"/>
          </a:p>
        </p:txBody>
      </p:sp>
      <p:cxnSp>
        <p:nvCxnSpPr>
          <p:cNvPr id="41" name="Gerade Verbindung 3">
            <a:extLst>
              <a:ext uri="{FF2B5EF4-FFF2-40B4-BE49-F238E27FC236}">
                <a16:creationId xmlns:a16="http://schemas.microsoft.com/office/drawing/2014/main" id="{6CA5B519-0BDF-D549-86A9-A3AE2F151FF8}"/>
              </a:ext>
            </a:extLst>
          </p:cNvPr>
          <p:cNvCxnSpPr>
            <a:cxnSpLocks/>
          </p:cNvCxnSpPr>
          <p:nvPr userDrawn="1"/>
        </p:nvCxnSpPr>
        <p:spPr>
          <a:xfrm>
            <a:off x="1141895" y="6413897"/>
            <a:ext cx="0" cy="25003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ußzeilenplatzhalter 4">
            <a:extLst>
              <a:ext uri="{FF2B5EF4-FFF2-40B4-BE49-F238E27FC236}">
                <a16:creationId xmlns:a16="http://schemas.microsoft.com/office/drawing/2014/main" id="{1211451C-BE0D-6246-BEE1-830E085A1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097" y="6407029"/>
            <a:ext cx="4276407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ctr" defTabSz="91392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lang="en-US" sz="1000" b="0" i="0" smtClean="0">
                <a:effectLst/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>
                <a:solidFill>
                  <a:prstClr val="white">
                    <a:lumMod val="50000"/>
                  </a:prstClr>
                </a:solidFill>
              </a:rPr>
              <a:t>Business Confidential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8C3D422-216F-7043-BD29-5B763C6553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24754" y="6355080"/>
            <a:ext cx="16288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90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322" y="410830"/>
            <a:ext cx="11135860" cy="1073123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Enter title </a:t>
            </a:r>
            <a:r>
              <a:rPr lang="en-US" noProof="0"/>
              <a:t>here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2" y="942478"/>
            <a:ext cx="11135860" cy="541475"/>
          </a:xfrm>
        </p:spPr>
        <p:txBody>
          <a:bodyPr lIns="9144" anchor="t" anchorCtr="0"/>
          <a:lstStyle>
            <a:lvl1pPr marL="0" indent="0">
              <a:buNone/>
              <a:defRPr b="0" i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Enter subtitle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319" y="1483952"/>
            <a:ext cx="11135860" cy="4320000"/>
          </a:xfrm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/>
                </a:solidFill>
              </a:defRPr>
            </a:lvl2pPr>
            <a:lvl3pPr>
              <a:defRPr sz="19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</a:t>
            </a:r>
          </a:p>
          <a:p>
            <a:pPr lvl="1">
              <a:buFontTx/>
              <a:buChar char="-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0242B14-D04E-5B4D-B522-4358AC57F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097" y="6407029"/>
            <a:ext cx="4276407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ctr" defTabSz="91392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lang="en-US" sz="1000" b="0" i="0" smtClean="0">
                <a:effectLst/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>
                <a:solidFill>
                  <a:prstClr val="white">
                    <a:lumMod val="50000"/>
                  </a:prstClr>
                </a:solidFill>
              </a:rPr>
              <a:t>Business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4760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322" y="410830"/>
            <a:ext cx="11135860" cy="1073123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Enter title </a:t>
            </a:r>
            <a:r>
              <a:rPr lang="en-US" noProof="0"/>
              <a:t>here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2" y="942478"/>
            <a:ext cx="11135860" cy="541475"/>
          </a:xfrm>
        </p:spPr>
        <p:txBody>
          <a:bodyPr lIns="9144" anchor="t" anchorCtr="0"/>
          <a:lstStyle>
            <a:lvl1pPr marL="0" indent="0">
              <a:buNone/>
              <a:defRPr b="0" i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Enter subtitle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319" y="1483952"/>
            <a:ext cx="11135860" cy="4320000"/>
          </a:xfrm>
          <a:noFill/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 marL="457108" indent="0">
              <a:buNone/>
              <a:defRPr sz="2000">
                <a:solidFill>
                  <a:schemeClr val="tx1"/>
                </a:solidFill>
              </a:defRPr>
            </a:lvl2pPr>
            <a:lvl3pPr>
              <a:defRPr sz="19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Text goes here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0242B14-D04E-5B4D-B522-4358AC57F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097" y="6407029"/>
            <a:ext cx="4276407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ctr" defTabSz="91392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lang="en-US" sz="1000" b="0" i="0" smtClean="0">
                <a:effectLst/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>
                <a:solidFill>
                  <a:prstClr val="white">
                    <a:lumMod val="50000"/>
                  </a:prstClr>
                </a:solidFill>
              </a:rPr>
              <a:t>Business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2038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16326" y="410830"/>
            <a:ext cx="9642552" cy="53662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0" i="0" dirty="0"/>
            </a:lvl1pPr>
          </a:lstStyle>
          <a:p>
            <a:pPr lvl="0"/>
            <a:r>
              <a:rPr lang="en-US" noProof="0"/>
              <a:t>Enter title here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5" hasCustomPrompt="1"/>
          </p:nvPr>
        </p:nvSpPr>
        <p:spPr>
          <a:xfrm>
            <a:off x="516319" y="1483952"/>
            <a:ext cx="5325457" cy="4320000"/>
          </a:xfrm>
          <a:noFill/>
        </p:spPr>
        <p:txBody>
          <a:bodyPr/>
          <a:lstStyle>
            <a:lvl1pPr>
              <a:defRPr sz="2300" b="0" i="0">
                <a:solidFill>
                  <a:schemeClr val="tx1"/>
                </a:solidFill>
              </a:defRPr>
            </a:lvl1pPr>
            <a:lvl2pPr>
              <a:defRPr sz="2000" b="0" i="0">
                <a:solidFill>
                  <a:schemeClr val="tx1"/>
                </a:solidFill>
              </a:defRPr>
            </a:lvl2pPr>
            <a:lvl3pPr>
              <a:defRPr sz="1900" b="0" i="0">
                <a:solidFill>
                  <a:schemeClr val="tx1"/>
                </a:solidFill>
              </a:defRPr>
            </a:lvl3pPr>
            <a:lvl4pPr>
              <a:defRPr sz="1600" b="0" i="0">
                <a:solidFill>
                  <a:schemeClr val="tx1"/>
                </a:solidFill>
              </a:defRPr>
            </a:lvl4pPr>
            <a:lvl5pPr>
              <a:defRPr sz="1600" b="0" i="0"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</a:t>
            </a:r>
          </a:p>
          <a:p>
            <a:pPr lvl="1">
              <a:buFontTx/>
              <a:buChar char="-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6" hasCustomPrompt="1"/>
          </p:nvPr>
        </p:nvSpPr>
        <p:spPr>
          <a:xfrm>
            <a:off x="6311626" y="1476439"/>
            <a:ext cx="5325457" cy="4320000"/>
          </a:xfrm>
          <a:noFill/>
        </p:spPr>
        <p:txBody>
          <a:bodyPr/>
          <a:lstStyle>
            <a:lvl1pPr>
              <a:defRPr sz="2300" b="0" i="0">
                <a:solidFill>
                  <a:schemeClr val="tx1"/>
                </a:solidFill>
              </a:defRPr>
            </a:lvl1pPr>
            <a:lvl2pPr>
              <a:defRPr sz="2000" b="0" i="0">
                <a:solidFill>
                  <a:schemeClr val="tx1"/>
                </a:solidFill>
              </a:defRPr>
            </a:lvl2pPr>
            <a:lvl3pPr>
              <a:defRPr sz="1900" b="0" i="0">
                <a:solidFill>
                  <a:schemeClr val="tx1"/>
                </a:solidFill>
              </a:defRPr>
            </a:lvl3pPr>
            <a:lvl4pPr>
              <a:defRPr sz="1600" b="0" i="0">
                <a:solidFill>
                  <a:schemeClr val="tx1"/>
                </a:solidFill>
              </a:defRPr>
            </a:lvl4pPr>
            <a:lvl5pPr>
              <a:defRPr sz="1600" b="0" i="0"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</a:t>
            </a:r>
          </a:p>
          <a:p>
            <a:pPr lvl="1">
              <a:buFontTx/>
              <a:buChar char="-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0CA7CB4-09BF-8142-8F09-44AB9BBD3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57097" y="6407029"/>
            <a:ext cx="4276407" cy="360000"/>
          </a:xfrm>
        </p:spPr>
        <p:txBody>
          <a:bodyPr/>
          <a:lstStyle/>
          <a:p>
            <a:r>
              <a:rPr lang="en-US">
                <a:solidFill>
                  <a:prstClr val="white">
                    <a:lumMod val="50000"/>
                  </a:prstClr>
                </a:solidFill>
              </a:rPr>
              <a:t>Business Confidential</a:t>
            </a:r>
          </a:p>
        </p:txBody>
      </p:sp>
    </p:spTree>
    <p:extLst>
      <p:ext uri="{BB962C8B-B14F-4D97-AF65-F5344CB8AC3E}">
        <p14:creationId xmlns:p14="http://schemas.microsoft.com/office/powerpoint/2010/main" val="66792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FCFE0-6CF0-1244-976F-31F73B1CE8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>
                    <a:lumMod val="50000"/>
                  </a:prstClr>
                </a:solidFill>
              </a:rPr>
              <a:t>Business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6867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4E7B-A5EF-10C3-5F31-C5115BEDF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4D9C5A-34EE-34C9-9A5B-A6C85E952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66CCD-48AE-602F-7301-300B3680E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F2CD6-2C1C-CCE0-4673-E776DC28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6A54D-D165-CDC9-8BD5-67733E66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5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98B6-C6DF-3E54-AF47-467AF593B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C89B0-20AF-784A-3F62-A68568DC2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A5913-9363-D1E7-8BB5-32E75A8EC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338DE-AE69-0325-A9FE-260554BE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B4B13-F246-79AB-62B2-FD655D08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05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F5647-23EE-ABC2-46D3-658D358A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24AC0-F562-74AE-1224-37D1B5F9E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9A011-91F9-172D-D18F-8FA0759E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0E12C-83C8-3E09-359A-CD845807B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3AF21-6182-18B3-48E7-2665134D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5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">
            <a:extLst>
              <a:ext uri="{FF2B5EF4-FFF2-40B4-BE49-F238E27FC236}">
                <a16:creationId xmlns:a16="http://schemas.microsoft.com/office/drawing/2014/main" id="{7524A402-87B0-144E-9073-2C685E331C56}"/>
              </a:ext>
            </a:extLst>
          </p:cNvPr>
          <p:cNvGrpSpPr/>
          <p:nvPr userDrawn="1"/>
        </p:nvGrpSpPr>
        <p:grpSpPr>
          <a:xfrm>
            <a:off x="9176166" y="-407601"/>
            <a:ext cx="3230149" cy="1713889"/>
            <a:chOff x="8935555" y="-432057"/>
            <a:chExt cx="3474203" cy="1843863"/>
          </a:xfrm>
        </p:grpSpPr>
        <p:sp>
          <p:nvSpPr>
            <p:cNvPr id="36" name="Gleichschenkliges Dreieck 35">
              <a:extLst>
                <a:ext uri="{FF2B5EF4-FFF2-40B4-BE49-F238E27FC236}">
                  <a16:creationId xmlns:a16="http://schemas.microsoft.com/office/drawing/2014/main" id="{70107738-9429-A647-8CF1-4F99FD0DEA91}"/>
                </a:ext>
              </a:extLst>
            </p:cNvPr>
            <p:cNvSpPr/>
            <p:nvPr/>
          </p:nvSpPr>
          <p:spPr>
            <a:xfrm rot="19800000">
              <a:off x="11289864" y="737863"/>
              <a:ext cx="781774" cy="673943"/>
            </a:xfrm>
            <a:prstGeom prst="triangle">
              <a:avLst/>
            </a:prstGeom>
            <a:solidFill>
              <a:srgbClr val="70B538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BF1A804C-55C7-3446-A5D8-DDA385C154F2}"/>
                </a:ext>
              </a:extLst>
            </p:cNvPr>
            <p:cNvSpPr/>
            <p:nvPr/>
          </p:nvSpPr>
          <p:spPr>
            <a:xfrm rot="16200000">
              <a:off x="11459897" y="443178"/>
              <a:ext cx="781774" cy="673943"/>
            </a:xfrm>
            <a:prstGeom prst="triangle">
              <a:avLst/>
            </a:prstGeom>
            <a:solidFill>
              <a:srgbClr val="A2D36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Gleichschenkliges Dreieck 37">
              <a:extLst>
                <a:ext uri="{FF2B5EF4-FFF2-40B4-BE49-F238E27FC236}">
                  <a16:creationId xmlns:a16="http://schemas.microsoft.com/office/drawing/2014/main" id="{46B4A723-B37D-B64B-8E00-D6C6BDA7690D}"/>
                </a:ext>
              </a:extLst>
            </p:cNvPr>
            <p:cNvSpPr/>
            <p:nvPr userDrawn="1"/>
          </p:nvSpPr>
          <p:spPr>
            <a:xfrm rot="12600000">
              <a:off x="11289864" y="151003"/>
              <a:ext cx="781774" cy="673943"/>
            </a:xfrm>
            <a:prstGeom prst="triangle">
              <a:avLst/>
            </a:prstGeom>
            <a:solidFill>
              <a:srgbClr val="E1ED1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9" name="Gleichschenkliges Dreieck 38">
              <a:extLst>
                <a:ext uri="{FF2B5EF4-FFF2-40B4-BE49-F238E27FC236}">
                  <a16:creationId xmlns:a16="http://schemas.microsoft.com/office/drawing/2014/main" id="{4E6FA8B0-5A5D-0B45-8187-95D5F4A85316}"/>
                </a:ext>
              </a:extLst>
            </p:cNvPr>
            <p:cNvSpPr/>
            <p:nvPr/>
          </p:nvSpPr>
          <p:spPr>
            <a:xfrm rot="5400000">
              <a:off x="10781388" y="443178"/>
              <a:ext cx="781774" cy="673943"/>
            </a:xfrm>
            <a:prstGeom prst="triangl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0" name="Gleichschenkliges Dreieck 39">
              <a:extLst>
                <a:ext uri="{FF2B5EF4-FFF2-40B4-BE49-F238E27FC236}">
                  <a16:creationId xmlns:a16="http://schemas.microsoft.com/office/drawing/2014/main" id="{86D62B04-8A6C-0E44-BABB-1489CBBE24B5}"/>
                </a:ext>
              </a:extLst>
            </p:cNvPr>
            <p:cNvSpPr/>
            <p:nvPr/>
          </p:nvSpPr>
          <p:spPr>
            <a:xfrm rot="9000000">
              <a:off x="10951420" y="150999"/>
              <a:ext cx="781774" cy="673943"/>
            </a:xfrm>
            <a:prstGeom prst="triangle">
              <a:avLst/>
            </a:prstGeom>
            <a:solidFill>
              <a:srgbClr val="A2D36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Gleichschenkliges Dreieck 42">
              <a:extLst>
                <a:ext uri="{FF2B5EF4-FFF2-40B4-BE49-F238E27FC236}">
                  <a16:creationId xmlns:a16="http://schemas.microsoft.com/office/drawing/2014/main" id="{EFF8E41F-F5FB-7F40-AD3E-88280471D59A}"/>
                </a:ext>
              </a:extLst>
            </p:cNvPr>
            <p:cNvSpPr/>
            <p:nvPr/>
          </p:nvSpPr>
          <p:spPr>
            <a:xfrm rot="16200000">
              <a:off x="10107445" y="443178"/>
              <a:ext cx="781774" cy="673943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" name="Gleichschenkliges Dreieck 43">
              <a:extLst>
                <a:ext uri="{FF2B5EF4-FFF2-40B4-BE49-F238E27FC236}">
                  <a16:creationId xmlns:a16="http://schemas.microsoft.com/office/drawing/2014/main" id="{4C11F707-0D87-4E4F-B5AD-382944576EC8}"/>
                </a:ext>
              </a:extLst>
            </p:cNvPr>
            <p:cNvSpPr/>
            <p:nvPr/>
          </p:nvSpPr>
          <p:spPr>
            <a:xfrm rot="12600000">
              <a:off x="9948340" y="151003"/>
              <a:ext cx="781774" cy="673943"/>
            </a:xfrm>
            <a:prstGeom prst="triangle">
              <a:avLst/>
            </a:prstGeom>
            <a:solidFill>
              <a:srgbClr val="A2D36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3" name="Gleichschenkliges Dreieck 56">
              <a:extLst>
                <a:ext uri="{FF2B5EF4-FFF2-40B4-BE49-F238E27FC236}">
                  <a16:creationId xmlns:a16="http://schemas.microsoft.com/office/drawing/2014/main" id="{783380CF-F3FF-9849-AF99-9578C4385AE9}"/>
                </a:ext>
              </a:extLst>
            </p:cNvPr>
            <p:cNvSpPr/>
            <p:nvPr/>
          </p:nvSpPr>
          <p:spPr>
            <a:xfrm rot="1800000">
              <a:off x="10288006" y="-432057"/>
              <a:ext cx="781774" cy="673943"/>
            </a:xfrm>
            <a:prstGeom prst="triangle">
              <a:avLst/>
            </a:prstGeom>
            <a:solidFill>
              <a:srgbClr val="36B08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4" name="Gleichschenkliges Dreieck 57">
              <a:extLst>
                <a:ext uri="{FF2B5EF4-FFF2-40B4-BE49-F238E27FC236}">
                  <a16:creationId xmlns:a16="http://schemas.microsoft.com/office/drawing/2014/main" id="{EB7923C3-AFBF-CB49-A812-591ABBEF1792}"/>
                </a:ext>
              </a:extLst>
            </p:cNvPr>
            <p:cNvSpPr/>
            <p:nvPr/>
          </p:nvSpPr>
          <p:spPr>
            <a:xfrm rot="19800000">
              <a:off x="10615523" y="-432057"/>
              <a:ext cx="781774" cy="673943"/>
            </a:xfrm>
            <a:prstGeom prst="triangle">
              <a:avLst/>
            </a:prstGeom>
            <a:solidFill>
              <a:srgbClr val="E2E94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5" name="Gleichschenkliges Dreieck 58">
              <a:extLst>
                <a:ext uri="{FF2B5EF4-FFF2-40B4-BE49-F238E27FC236}">
                  <a16:creationId xmlns:a16="http://schemas.microsoft.com/office/drawing/2014/main" id="{8A4F1C7E-0203-9D4A-A1AF-C3E223579D19}"/>
                </a:ext>
              </a:extLst>
            </p:cNvPr>
            <p:cNvSpPr/>
            <p:nvPr/>
          </p:nvSpPr>
          <p:spPr>
            <a:xfrm rot="1800000">
              <a:off x="8935555" y="-432057"/>
              <a:ext cx="781774" cy="673943"/>
            </a:xfrm>
            <a:prstGeom prst="triangle">
              <a:avLst/>
            </a:prstGeom>
            <a:solidFill>
              <a:srgbClr val="49AB7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" name="Gleichschenkliges Dreieck 59">
              <a:extLst>
                <a:ext uri="{FF2B5EF4-FFF2-40B4-BE49-F238E27FC236}">
                  <a16:creationId xmlns:a16="http://schemas.microsoft.com/office/drawing/2014/main" id="{B8C8CA8B-80EB-EA47-A0F9-1CC4C6FCD80F}"/>
                </a:ext>
              </a:extLst>
            </p:cNvPr>
            <p:cNvSpPr/>
            <p:nvPr/>
          </p:nvSpPr>
          <p:spPr>
            <a:xfrm rot="19800000">
              <a:off x="9263071" y="-432057"/>
              <a:ext cx="781774" cy="673943"/>
            </a:xfrm>
            <a:prstGeom prst="triangle">
              <a:avLst/>
            </a:prstGeom>
            <a:solidFill>
              <a:srgbClr val="79C348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" name="Gleichschenkliges Dreieck 60">
              <a:extLst>
                <a:ext uri="{FF2B5EF4-FFF2-40B4-BE49-F238E27FC236}">
                  <a16:creationId xmlns:a16="http://schemas.microsoft.com/office/drawing/2014/main" id="{CD8A3F73-FB23-F74E-948D-782D1A377D01}"/>
                </a:ext>
              </a:extLst>
            </p:cNvPr>
            <p:cNvSpPr/>
            <p:nvPr/>
          </p:nvSpPr>
          <p:spPr>
            <a:xfrm rot="1800000">
              <a:off x="11627984" y="-432057"/>
              <a:ext cx="781774" cy="673943"/>
            </a:xfrm>
            <a:prstGeom prst="triangl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7EE7E5F-B171-B444-BF44-0C5626605F67}"/>
              </a:ext>
            </a:extLst>
          </p:cNvPr>
          <p:cNvSpPr/>
          <p:nvPr userDrawn="1"/>
        </p:nvSpPr>
        <p:spPr>
          <a:xfrm>
            <a:off x="12152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C67A3-44EC-7C46-B638-A6A4B59EE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65125"/>
            <a:ext cx="105137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94E634-05A1-9A4F-A9D5-8A68649E2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516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/>
              <a:t>Click to edit Master text styles</a:t>
            </a:r>
          </a:p>
          <a:p>
            <a:pPr lvl="1">
              <a:buFontTx/>
              <a:buChar char="-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1" name="Slide Number Placeholder 8">
            <a:extLst>
              <a:ext uri="{FF2B5EF4-FFF2-40B4-BE49-F238E27FC236}">
                <a16:creationId xmlns:a16="http://schemas.microsoft.com/office/drawing/2014/main" id="{47342410-7723-0740-AFD7-88C5276A6306}"/>
              </a:ext>
            </a:extLst>
          </p:cNvPr>
          <p:cNvSpPr txBox="1">
            <a:spLocks/>
          </p:cNvSpPr>
          <p:nvPr userDrawn="1"/>
        </p:nvSpPr>
        <p:spPr>
          <a:xfrm>
            <a:off x="838419" y="6356350"/>
            <a:ext cx="274312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0" i="0" kern="120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295122-9624-B44A-B046-CB68648E7A28}" type="slidenum">
              <a:rPr lang="en-US" sz="800" smtClean="0"/>
              <a:pPr/>
              <a:t>‹#›</a:t>
            </a:fld>
            <a:endParaRPr lang="en-US" sz="800"/>
          </a:p>
        </p:txBody>
      </p:sp>
      <p:cxnSp>
        <p:nvCxnSpPr>
          <p:cNvPr id="22" name="Gerade Verbindung 3">
            <a:extLst>
              <a:ext uri="{FF2B5EF4-FFF2-40B4-BE49-F238E27FC236}">
                <a16:creationId xmlns:a16="http://schemas.microsoft.com/office/drawing/2014/main" id="{37238CBC-15CB-3043-9BB5-70CE7236A103}"/>
              </a:ext>
            </a:extLst>
          </p:cNvPr>
          <p:cNvCxnSpPr>
            <a:cxnSpLocks/>
          </p:cNvCxnSpPr>
          <p:nvPr userDrawn="1"/>
        </p:nvCxnSpPr>
        <p:spPr>
          <a:xfrm>
            <a:off x="1141895" y="6413897"/>
            <a:ext cx="0" cy="25003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056A4C5C-9F70-EF46-827A-0EEC63194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097" y="6407029"/>
            <a:ext cx="4276407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ctr" defTabSz="91392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lang="en-US" sz="1000" b="0" i="0" smtClean="0">
                <a:effectLst/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>
                <a:solidFill>
                  <a:prstClr val="white">
                    <a:lumMod val="50000"/>
                  </a:prstClr>
                </a:solidFill>
              </a:rPr>
              <a:t>Business Confidential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265B8F-1012-8646-A3DE-3CEA2DADD9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09885" y="6341717"/>
            <a:ext cx="16288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21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7" r:id="rId2"/>
    <p:sldLayoutId id="2147483676" r:id="rId3"/>
    <p:sldLayoutId id="2147483680" r:id="rId4"/>
    <p:sldLayoutId id="2147483678" r:id="rId5"/>
    <p:sldLayoutId id="2147483681" r:id="rId6"/>
  </p:sldLayoutIdLst>
  <p:hf hd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100000"/>
        </a:lnSpc>
        <a:spcBef>
          <a:spcPts val="1000"/>
        </a:spcBef>
        <a:buClr>
          <a:srgbClr val="5CAD84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1pPr>
      <a:lvl2pPr marL="685663" indent="-228555" algn="l" defTabSz="914217" rtl="0" eaLnBrk="1" latinLnBrk="0" hangingPunct="1">
        <a:lnSpc>
          <a:spcPct val="100000"/>
        </a:lnSpc>
        <a:spcBef>
          <a:spcPts val="500"/>
        </a:spcBef>
        <a:buClr>
          <a:srgbClr val="5CAD84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2pPr>
      <a:lvl3pPr marL="1147763" marR="0" indent="-228600" algn="l" defTabSz="914400" rtl="0" eaLnBrk="1" fontAlgn="auto" latinLnBrk="0" hangingPunct="1">
        <a:lnSpc>
          <a:spcPct val="125000"/>
        </a:lnSpc>
        <a:spcBef>
          <a:spcPts val="500"/>
        </a:spcBef>
        <a:spcAft>
          <a:spcPts val="0"/>
        </a:spcAft>
        <a:buClr>
          <a:srgbClr val="1D953D"/>
        </a:buClr>
        <a:buSzPct val="100000"/>
        <a:buFont typeface="Merriweather Sans"/>
        <a:buChar char="‣"/>
        <a:tabLst/>
        <a:defRPr sz="20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3pPr>
      <a:lvl4pPr marL="1599880" indent="-228555" algn="l" defTabSz="914217" rtl="0" eaLnBrk="1" latinLnBrk="0" hangingPunct="1">
        <a:lnSpc>
          <a:spcPct val="100000"/>
        </a:lnSpc>
        <a:spcBef>
          <a:spcPts val="500"/>
        </a:spcBef>
        <a:buClr>
          <a:srgbClr val="5CAD84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4pPr>
      <a:lvl5pPr marL="2056988" marR="0" indent="-228555" algn="l" defTabSz="914217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5CAD84"/>
        </a:buClr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5pPr>
      <a:lvl6pPr marL="2514098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5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5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558A7-7DCB-38C5-7DF9-E220887B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46298-9828-A0CF-6D74-626B02B95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E391F-3A8B-72CA-76A0-60037212C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BA1B-3300-E444-8EA3-1FB70889968F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C248B-43C8-14F9-4ECD-F05F966A6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07846-19C7-33FE-3744-A6B95526B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B1E15-1BDD-C548-A788-67D950A97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7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aritee.ai/post/exploring-generative-ai-a-guide-for-executives" TargetMode="External"/><Relationship Id="rId3" Type="http://schemas.openxmlformats.org/officeDocument/2006/relationships/hyperlink" Target="https://www.bing.com/search?q=Bing+AI&amp;showconv=1&amp;FORM=hpcodx" TargetMode="External"/><Relationship Id="rId7" Type="http://schemas.openxmlformats.org/officeDocument/2006/relationships/hyperlink" Target="https://otter.ai/" TargetMode="External"/><Relationship Id="rId2" Type="http://schemas.openxmlformats.org/officeDocument/2006/relationships/hyperlink" Target="https://openai.com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bing.com/images/create?FORM=GENILP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claude.ai/" TargetMode="External"/><Relationship Id="rId10" Type="http://schemas.openxmlformats.org/officeDocument/2006/relationships/hyperlink" Target="https://www.mckinsey.com/capabilities/mckinsey-digital/our-insights/the-economic-potential-of-generative-ai-the-next-productivity-frontier" TargetMode="External"/><Relationship Id="rId4" Type="http://schemas.openxmlformats.org/officeDocument/2006/relationships/hyperlink" Target="https://bard.google.com/" TargetMode="External"/><Relationship Id="rId9" Type="http://schemas.openxmlformats.org/officeDocument/2006/relationships/hyperlink" Target="https://www.goldmansachs.com/intelligence/pages/generative-ai-could-raise-global-gdp-by-7-percent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dan@claritee.ai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3" name="Rectangle 5146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4" name="Rectangle 5148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55" name="Picture 5142" descr="Purple patterned lights">
            <a:extLst>
              <a:ext uri="{FF2B5EF4-FFF2-40B4-BE49-F238E27FC236}">
                <a16:creationId xmlns:a16="http://schemas.microsoft.com/office/drawing/2014/main" id="{9879B636-CDB0-A485-1CCC-02D402EB8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1244" r="6507" b="-1"/>
          <a:stretch/>
        </p:blipFill>
        <p:spPr>
          <a:xfrm>
            <a:off x="-170" y="10"/>
            <a:ext cx="914417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AC0441-DE83-F2BE-AEEE-01FAB470A331}"/>
              </a:ext>
            </a:extLst>
          </p:cNvPr>
          <p:cNvSpPr txBox="1"/>
          <p:nvPr/>
        </p:nvSpPr>
        <p:spPr>
          <a:xfrm>
            <a:off x="643466" y="711090"/>
            <a:ext cx="8500534" cy="42366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Leveraging Generative Artificial Intelligence (Al)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FF"/>
              </a:solidFill>
              <a:latin typeface="Calibri Light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September 20, 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FF"/>
              </a:solidFill>
              <a:latin typeface="Calibri Light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Presented by:  	Dan Hughes, Co-founder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	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dan@claritee.ai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		Claritee.AI</a:t>
            </a:r>
          </a:p>
        </p:txBody>
      </p:sp>
    </p:spTree>
    <p:extLst>
      <p:ext uri="{BB962C8B-B14F-4D97-AF65-F5344CB8AC3E}">
        <p14:creationId xmlns:p14="http://schemas.microsoft.com/office/powerpoint/2010/main" val="2580406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131E2-710C-7C0C-7182-3A8D1BAC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 Landscape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207A1-1AAA-285A-90E4-162D438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0104" cy="6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3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697" y="275121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Language Model Intelligence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7CCEAC-D89F-06DA-4DE4-CA1D96155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F7E9F-815E-A537-29EE-DA0F46A00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4935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321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865" y="290798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Leading Chatbots</a:t>
            </a:r>
          </a:p>
        </p:txBody>
      </p:sp>
      <p:pic>
        <p:nvPicPr>
          <p:cNvPr id="23" name="Picture 22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4C179294-F958-E50E-E2F1-A585EB6EC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6231895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716F88-D27B-6AEE-003E-3705C2517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708" y="1662162"/>
            <a:ext cx="3181704" cy="2018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0B219-62D7-20D7-62E2-8CAC8DA53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6" r="4731" b="-1"/>
          <a:stretch/>
        </p:blipFill>
        <p:spPr>
          <a:xfrm>
            <a:off x="459350" y="1662162"/>
            <a:ext cx="3181704" cy="2019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FEFEC0-CF0F-323B-5841-9E7B66EF1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668" y="1659641"/>
            <a:ext cx="3181704" cy="200828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74A41B0-BF19-3491-47D6-D4A50FEFFCB4}"/>
              </a:ext>
            </a:extLst>
          </p:cNvPr>
          <p:cNvGrpSpPr/>
          <p:nvPr/>
        </p:nvGrpSpPr>
        <p:grpSpPr>
          <a:xfrm>
            <a:off x="8529153" y="3725970"/>
            <a:ext cx="2790503" cy="720000"/>
            <a:chOff x="187921" y="2637475"/>
            <a:chExt cx="2790503" cy="720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166F5A8-FA07-A9DF-A9B2-944ABA422DB9}"/>
                </a:ext>
              </a:extLst>
            </p:cNvPr>
            <p:cNvSpPr/>
            <p:nvPr/>
          </p:nvSpPr>
          <p:spPr>
            <a:xfrm>
              <a:off x="187921" y="2637475"/>
              <a:ext cx="2790503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9DD144-F9C8-4002-679F-DD3823926420}"/>
                </a:ext>
              </a:extLst>
            </p:cNvPr>
            <p:cNvSpPr txBox="1"/>
            <p:nvPr/>
          </p:nvSpPr>
          <p:spPr>
            <a:xfrm>
              <a:off x="187921" y="2637475"/>
              <a:ext cx="2790503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/>
                <a:t>Bard</a:t>
              </a:r>
            </a:p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https://</a:t>
              </a:r>
              <a:r>
                <a:rPr lang="en-US" sz="1100" kern="1200" dirty="0" err="1"/>
                <a:t>bard.google.com</a:t>
              </a:r>
              <a:r>
                <a:rPr lang="en-US" sz="1100" kern="1200" dirty="0"/>
                <a:t>/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2533E8-32FA-9B82-CC81-9EB5D133A9B3}"/>
              </a:ext>
            </a:extLst>
          </p:cNvPr>
          <p:cNvGrpSpPr/>
          <p:nvPr/>
        </p:nvGrpSpPr>
        <p:grpSpPr>
          <a:xfrm>
            <a:off x="543437" y="3746290"/>
            <a:ext cx="2790503" cy="720000"/>
            <a:chOff x="187921" y="2637475"/>
            <a:chExt cx="2790503" cy="720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A0F494-D82F-E1CF-E52B-60039B9F8B2E}"/>
                </a:ext>
              </a:extLst>
            </p:cNvPr>
            <p:cNvSpPr/>
            <p:nvPr/>
          </p:nvSpPr>
          <p:spPr>
            <a:xfrm>
              <a:off x="187921" y="2637475"/>
              <a:ext cx="2790503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E629E8-9B29-5A59-6E62-E7D757EA58B3}"/>
                </a:ext>
              </a:extLst>
            </p:cNvPr>
            <p:cNvSpPr txBox="1"/>
            <p:nvPr/>
          </p:nvSpPr>
          <p:spPr>
            <a:xfrm>
              <a:off x="187921" y="2637475"/>
              <a:ext cx="2790503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 err="1"/>
                <a:t>ChatGPT</a:t>
              </a:r>
              <a:endParaRPr lang="en-US" b="1" kern="1200" dirty="0"/>
            </a:p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https://</a:t>
              </a:r>
              <a:r>
                <a:rPr lang="en-US" sz="1100" kern="1200" dirty="0" err="1"/>
                <a:t>chat.openai.com</a:t>
              </a:r>
              <a:r>
                <a:rPr lang="en-US" sz="1100" kern="1200" dirty="0"/>
                <a:t>/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FF45C2-7CE1-AE80-00C2-673A5295D34B}"/>
              </a:ext>
            </a:extLst>
          </p:cNvPr>
          <p:cNvGrpSpPr/>
          <p:nvPr/>
        </p:nvGrpSpPr>
        <p:grpSpPr>
          <a:xfrm>
            <a:off x="4379755" y="3725970"/>
            <a:ext cx="3097617" cy="740320"/>
            <a:chOff x="-45759" y="2637475"/>
            <a:chExt cx="3097617" cy="7403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799915-BCD2-EF89-1FDD-7C67F89AD696}"/>
                </a:ext>
              </a:extLst>
            </p:cNvPr>
            <p:cNvSpPr/>
            <p:nvPr/>
          </p:nvSpPr>
          <p:spPr>
            <a:xfrm>
              <a:off x="187921" y="2637475"/>
              <a:ext cx="2790503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98C04F-B8D3-1B57-93BF-0EF73B186191}"/>
                </a:ext>
              </a:extLst>
            </p:cNvPr>
            <p:cNvSpPr txBox="1"/>
            <p:nvPr/>
          </p:nvSpPr>
          <p:spPr>
            <a:xfrm>
              <a:off x="-45759" y="2657795"/>
              <a:ext cx="3097617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/>
                <a:t>Bing Chat</a:t>
              </a:r>
            </a:p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dirty="0"/>
                <a:t>https://</a:t>
              </a:r>
              <a:r>
                <a:rPr lang="en-US" sz="1100" dirty="0" err="1"/>
                <a:t>www.microsoft.com</a:t>
              </a:r>
              <a:r>
                <a:rPr lang="en-US" sz="1100" dirty="0"/>
                <a:t>/</a:t>
              </a:r>
              <a:r>
                <a:rPr lang="en-US" sz="1100" dirty="0" err="1"/>
                <a:t>en</a:t>
              </a:r>
              <a:r>
                <a:rPr lang="en-US" sz="1100" dirty="0"/>
                <a:t>-us/edge</a:t>
              </a:r>
              <a:endParaRPr lang="en-US" sz="1100" kern="1200" dirty="0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C099346-15F2-0B98-A162-821588F3F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769" y="4544650"/>
            <a:ext cx="3170603" cy="174045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C1B44A8-B1F0-7915-49F6-966999BE5D75}"/>
              </a:ext>
            </a:extLst>
          </p:cNvPr>
          <p:cNvSpPr txBox="1"/>
          <p:nvPr/>
        </p:nvSpPr>
        <p:spPr>
          <a:xfrm>
            <a:off x="4477204" y="6344940"/>
            <a:ext cx="2902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kern="1200" dirty="0"/>
              <a:t>Claude 2</a:t>
            </a:r>
            <a:endParaRPr lang="en-US" dirty="0"/>
          </a:p>
          <a:p>
            <a:pPr algn="ctr"/>
            <a:r>
              <a:rPr lang="en-US" sz="1100" dirty="0"/>
              <a:t>https://</a:t>
            </a:r>
            <a:r>
              <a:rPr lang="en-US" sz="1100" dirty="0" err="1"/>
              <a:t>claude.ai</a:t>
            </a:r>
            <a:r>
              <a:rPr lang="en-US" sz="1100" dirty="0"/>
              <a:t>/chats</a:t>
            </a:r>
          </a:p>
        </p:txBody>
      </p:sp>
    </p:spTree>
    <p:extLst>
      <p:ext uri="{BB962C8B-B14F-4D97-AF65-F5344CB8AC3E}">
        <p14:creationId xmlns:p14="http://schemas.microsoft.com/office/powerpoint/2010/main" val="883231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865" y="290798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Leading Image Generators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830F4F-C7E4-F764-6020-AF66D67AAA66}"/>
              </a:ext>
            </a:extLst>
          </p:cNvPr>
          <p:cNvGrpSpPr/>
          <p:nvPr/>
        </p:nvGrpSpPr>
        <p:grpSpPr>
          <a:xfrm>
            <a:off x="8758396" y="4466963"/>
            <a:ext cx="2790503" cy="720000"/>
            <a:chOff x="187921" y="2637475"/>
            <a:chExt cx="2790503" cy="720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69040B-45FB-2920-0DAD-4E07F873FED4}"/>
                </a:ext>
              </a:extLst>
            </p:cNvPr>
            <p:cNvSpPr/>
            <p:nvPr/>
          </p:nvSpPr>
          <p:spPr>
            <a:xfrm>
              <a:off x="187921" y="2637475"/>
              <a:ext cx="2790503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3CCB99-5804-5237-D2FC-EC9D0B530F7B}"/>
                </a:ext>
              </a:extLst>
            </p:cNvPr>
            <p:cNvSpPr txBox="1"/>
            <p:nvPr/>
          </p:nvSpPr>
          <p:spPr>
            <a:xfrm>
              <a:off x="187921" y="2637475"/>
              <a:ext cx="2790503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StabilityAI</a:t>
              </a:r>
              <a:endPara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10223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dreamstudio.ai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/generate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C862A0-19A1-4069-B969-0B79930BB046}"/>
              </a:ext>
            </a:extLst>
          </p:cNvPr>
          <p:cNvGrpSpPr/>
          <p:nvPr/>
        </p:nvGrpSpPr>
        <p:grpSpPr>
          <a:xfrm>
            <a:off x="850551" y="4477123"/>
            <a:ext cx="2790503" cy="720000"/>
            <a:chOff x="187921" y="2637475"/>
            <a:chExt cx="2790503" cy="720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422473-3115-700C-7BA1-C775ADC13A95}"/>
                </a:ext>
              </a:extLst>
            </p:cNvPr>
            <p:cNvSpPr/>
            <p:nvPr/>
          </p:nvSpPr>
          <p:spPr>
            <a:xfrm>
              <a:off x="187921" y="2637475"/>
              <a:ext cx="2790503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80D5A0-BE82-59A6-7A42-62E751F4D9ED}"/>
                </a:ext>
              </a:extLst>
            </p:cNvPr>
            <p:cNvSpPr txBox="1"/>
            <p:nvPr/>
          </p:nvSpPr>
          <p:spPr>
            <a:xfrm>
              <a:off x="187921" y="2637475"/>
              <a:ext cx="2790503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DALL-E</a:t>
              </a:r>
            </a:p>
            <a:p>
              <a:pPr marL="0" marR="0" lvl="0" indent="0" algn="ctr" defTabSz="10223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labs.openai.com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92757C-17F1-8A4D-315C-C854423554C9}"/>
              </a:ext>
            </a:extLst>
          </p:cNvPr>
          <p:cNvGrpSpPr/>
          <p:nvPr/>
        </p:nvGrpSpPr>
        <p:grpSpPr>
          <a:xfrm>
            <a:off x="4705031" y="4466963"/>
            <a:ext cx="3097617" cy="740320"/>
            <a:chOff x="-45759" y="2637475"/>
            <a:chExt cx="3097617" cy="7403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C0770A3-95B2-36BC-E949-8FF76A3F5183}"/>
                </a:ext>
              </a:extLst>
            </p:cNvPr>
            <p:cNvSpPr/>
            <p:nvPr/>
          </p:nvSpPr>
          <p:spPr>
            <a:xfrm>
              <a:off x="187921" y="2637475"/>
              <a:ext cx="2790503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81007E-B905-74A2-B0BB-8959D9C4E2F8}"/>
                </a:ext>
              </a:extLst>
            </p:cNvPr>
            <p:cNvSpPr txBox="1"/>
            <p:nvPr/>
          </p:nvSpPr>
          <p:spPr>
            <a:xfrm>
              <a:off x="-45759" y="2657795"/>
              <a:ext cx="3097617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MidJourney</a:t>
              </a:r>
              <a:endPara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10223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www.microsoft.com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-us/edge</a:t>
              </a:r>
            </a:p>
          </p:txBody>
        </p:sp>
      </p:grpSp>
      <p:pic>
        <p:nvPicPr>
          <p:cNvPr id="23" name="Picture 22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4C179294-F958-E50E-E2F1-A585EB6EC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6231895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6595A6-1426-BFEA-BA79-51B26EDD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73" y="1925959"/>
            <a:ext cx="3587020" cy="2021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9F0D4-2F23-AA7E-35E6-F2C353748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026" y="1925959"/>
            <a:ext cx="3573942" cy="20215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A9CDCB-0054-7C91-9A55-8190FACD1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8701" y="1925959"/>
            <a:ext cx="3569266" cy="20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4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Generative AI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84049-DC74-7B64-3580-8B0601D5F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558" y="2092344"/>
            <a:ext cx="9724031" cy="4116276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ChatGPT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Bing Chat</a:t>
            </a:r>
          </a:p>
          <a:p>
            <a:pPr>
              <a:lnSpc>
                <a:spcPct val="150000"/>
              </a:lnSpc>
            </a:pPr>
            <a:r>
              <a:rPr lang="en-US" dirty="0"/>
              <a:t>Bard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Midjourney</a:t>
            </a:r>
            <a:endParaRPr lang="en-US" dirty="0"/>
          </a:p>
        </p:txBody>
      </p:sp>
      <p:pic>
        <p:nvPicPr>
          <p:cNvPr id="4" name="Picture 3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6DF1D767-0B67-C8EC-EAEC-0C40287F2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755" y="6272945"/>
            <a:ext cx="1777275" cy="520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1702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Data Privacy &amp; Cyber Risks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3579C0-4807-D3DB-F58D-659C29D75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Consumer (</a:t>
            </a:r>
            <a:r>
              <a:rPr lang="en-US" dirty="0" err="1"/>
              <a:t>ChatGPT</a:t>
            </a:r>
            <a:r>
              <a:rPr lang="en-US" dirty="0"/>
              <a:t> Policy)</a:t>
            </a:r>
          </a:p>
          <a:p>
            <a:pPr lvl="1"/>
            <a:r>
              <a:rPr lang="en-US" dirty="0"/>
              <a:t>Data is not shared.</a:t>
            </a:r>
          </a:p>
          <a:p>
            <a:pPr lvl="1"/>
            <a:r>
              <a:rPr lang="en-US" dirty="0"/>
              <a:t>Data is used for model training</a:t>
            </a:r>
          </a:p>
          <a:p>
            <a:pPr lvl="1"/>
            <a:r>
              <a:rPr lang="en-US" dirty="0"/>
              <a:t>Option to </a:t>
            </a:r>
            <a:r>
              <a:rPr lang="en-US" dirty="0" err="1"/>
              <a:t>Opt</a:t>
            </a:r>
            <a:r>
              <a:rPr lang="en-US" dirty="0"/>
              <a:t> Out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/>
              <a:t>OpenAI</a:t>
            </a:r>
            <a:r>
              <a:rPr lang="en-US" dirty="0"/>
              <a:t> API Access to Models</a:t>
            </a:r>
          </a:p>
          <a:p>
            <a:pPr lvl="1"/>
            <a:r>
              <a:rPr lang="en-US" dirty="0"/>
              <a:t>Data not shared</a:t>
            </a:r>
          </a:p>
          <a:p>
            <a:pPr lvl="1"/>
            <a:r>
              <a:rPr lang="en-US" dirty="0"/>
              <a:t>Data not used for model training</a:t>
            </a:r>
          </a:p>
          <a:p>
            <a:pPr lvl="1"/>
            <a:r>
              <a:rPr lang="en-US" dirty="0"/>
              <a:t>Option to have private environment</a:t>
            </a:r>
          </a:p>
        </p:txBody>
      </p:sp>
      <p:pic>
        <p:nvPicPr>
          <p:cNvPr id="3" name="Picture 2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BFD4B404-1D1A-D089-DABA-FB4C31723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231895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3610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Useful 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3579C0-4807-D3DB-F58D-659C29D75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7689"/>
          </a:xfrm>
        </p:spPr>
        <p:txBody>
          <a:bodyPr>
            <a:normAutofit fontScale="85000" lnSpcReduction="10000"/>
          </a:bodyPr>
          <a:lstStyle/>
          <a:p>
            <a:pPr marL="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ChatBots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OpenAI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ChatGPT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Signup -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2" tooltip="https://openai.com/"/>
              </a:rPr>
              <a:t>https://openai.com/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Bing Chat -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3" tooltip="https://www.bing.com/search?q=Bing+AI&amp;showconv=1&amp;FORM=hpcodx"/>
              </a:rPr>
              <a:t>https://www.bing.com/search?q=Bing+AI&amp;showconv=1&amp;FORM=hpcodx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Bard –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4" tooltip="https://bard.google.com/"/>
              </a:rPr>
              <a:t>https://bard.google.com/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Claude2 -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5" tooltip="https://claude.ai/"/>
              </a:rPr>
              <a:t>https://claude.ai/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Image Creator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Bing AI Image Creator -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6" tooltip="https://www.bing.com/images/create?FORM=GENILP"/>
              </a:rPr>
              <a:t>https://www.bing.com/images/create?FORM=GENILP</a:t>
            </a:r>
            <a:endParaRPr lang="en-US" sz="18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Recording and Transcribing Video &amp; Audio Meetings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Otter.AI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-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7" tooltip="https://otter.ai/"/>
              </a:rPr>
              <a:t>https://otter.ai/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Learning Resources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Exploring Generative AI for Executives -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8" tooltip="https://www.claritee.ai/post/exploring-generative-ai-a-guide-for-executives"/>
              </a:rPr>
              <a:t>https://www.claritee.ai/post/exploring-generative-ai-a-guide-for-executives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Goldman Sachs - Generative AI could raise global GDP by 7% - 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9" tooltip="https://www.goldmansachs.com/intelligence/pages/generative-ai-could-raise-global-gdp-by-7-percent.html"/>
              </a:rPr>
              <a:t>https://www.goldmansachs.com/intelligence/pages/generative-ai-could-raise-global-gdp-by-7-percent.html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McKinsey &amp; Company - The economic potential of generative AI: The next productivity frontier -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10" tooltip="https://www.mckinsey.com/capabilities/mckinsey-digital/our-insights/the-economic-potential-of-generative-ai-the-next-productivity-frontier"/>
              </a:rPr>
              <a:t>https://www.mckinsey.com/capabilities/mckinsey-digital/our-insights/the-economic-potential-of-generative-ai-the-next-productivity-frontier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" name="Picture 2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BFD4B404-1D1A-D089-DABA-FB4C31723B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8934" y="6189334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6740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Contact Info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3579C0-4807-D3DB-F58D-659C29D75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Dan Hughes, Co-founder</a:t>
            </a:r>
          </a:p>
          <a:p>
            <a:pPr marL="0" indent="0">
              <a:buNone/>
            </a:pPr>
            <a:r>
              <a:rPr lang="en-US" dirty="0"/>
              <a:t>Claritee.AI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dan@claritee.ai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27605203-AE01-D8FF-D996-48B3A4194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6231895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682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3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3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9112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Agenda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48775F68-3364-1DB5-EE6D-3AB86C5F8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6231895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CC3BF144-3A43-67E5-D0E1-D49FB6EEF7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2269101"/>
              </p:ext>
            </p:extLst>
          </p:nvPr>
        </p:nvGraphicFramePr>
        <p:xfrm>
          <a:off x="632085" y="1827802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678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865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Only the Tip of the Iceberg</a:t>
            </a:r>
          </a:p>
        </p:txBody>
      </p:sp>
      <p:pic>
        <p:nvPicPr>
          <p:cNvPr id="5" name="Picture 4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71A52D6A-58E5-A72F-81A8-CDC12FD11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6231895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ancellation of MaxDiff: What's below the tip of the iceberg">
            <a:extLst>
              <a:ext uri="{FF2B5EF4-FFF2-40B4-BE49-F238E27FC236}">
                <a16:creationId xmlns:a16="http://schemas.microsoft.com/office/drawing/2014/main" id="{393574CD-A3E6-A5E8-0FC8-1D442183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48" y="1702277"/>
            <a:ext cx="8674573" cy="487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B3404F-9488-FA34-0A57-4CF57E1D7EA3}"/>
              </a:ext>
            </a:extLst>
          </p:cNvPr>
          <p:cNvSpPr txBox="1"/>
          <p:nvPr/>
        </p:nvSpPr>
        <p:spPr>
          <a:xfrm>
            <a:off x="6628674" y="2105741"/>
            <a:ext cx="1096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ChatGPT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F6E2A-67CE-868F-8B57-78337A073C4A}"/>
              </a:ext>
            </a:extLst>
          </p:cNvPr>
          <p:cNvSpPr txBox="1"/>
          <p:nvPr/>
        </p:nvSpPr>
        <p:spPr>
          <a:xfrm>
            <a:off x="6477478" y="3827606"/>
            <a:ext cx="163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183260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865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Artificial Intelligence Tools</a:t>
            </a:r>
          </a:p>
        </p:txBody>
      </p:sp>
      <p:pic>
        <p:nvPicPr>
          <p:cNvPr id="6" name="Picture 5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53433E2D-3D7B-5394-5379-574172151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6231895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6F83F8-DAA9-23BE-8DDC-38800E922883}"/>
              </a:ext>
            </a:extLst>
          </p:cNvPr>
          <p:cNvSpPr/>
          <p:nvPr/>
        </p:nvSpPr>
        <p:spPr>
          <a:xfrm>
            <a:off x="3385845" y="1641953"/>
            <a:ext cx="5226067" cy="498203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793783-D714-1DFD-8374-031B2FD08883}"/>
              </a:ext>
            </a:extLst>
          </p:cNvPr>
          <p:cNvSpPr/>
          <p:nvPr/>
        </p:nvSpPr>
        <p:spPr>
          <a:xfrm>
            <a:off x="4004345" y="2893541"/>
            <a:ext cx="2205569" cy="22055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4088">
              <a:spcAft>
                <a:spcPts val="600"/>
              </a:spcAft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Supervised Learning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4D80B4-4105-DB26-ABE5-23B4D961E91E}"/>
              </a:ext>
            </a:extLst>
          </p:cNvPr>
          <p:cNvSpPr/>
          <p:nvPr/>
        </p:nvSpPr>
        <p:spPr>
          <a:xfrm>
            <a:off x="6494666" y="3067273"/>
            <a:ext cx="1253488" cy="1206559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04088">
              <a:spcAft>
                <a:spcPts val="600"/>
              </a:spcAft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Generative AI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E3032E-862B-93B1-68DC-5D25D8B5980E}"/>
              </a:ext>
            </a:extLst>
          </p:cNvPr>
          <p:cNvSpPr/>
          <p:nvPr/>
        </p:nvSpPr>
        <p:spPr>
          <a:xfrm>
            <a:off x="6662420" y="4638873"/>
            <a:ext cx="537412" cy="4900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54CAB4-D215-36AA-0D6C-9C2FCAD157F6}"/>
              </a:ext>
            </a:extLst>
          </p:cNvPr>
          <p:cNvSpPr/>
          <p:nvPr/>
        </p:nvSpPr>
        <p:spPr>
          <a:xfrm>
            <a:off x="5998879" y="5389455"/>
            <a:ext cx="355738" cy="34800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19AB8-8E6C-2EC7-80BA-7874CEE57038}"/>
              </a:ext>
            </a:extLst>
          </p:cNvPr>
          <p:cNvSpPr txBox="1"/>
          <p:nvPr/>
        </p:nvSpPr>
        <p:spPr>
          <a:xfrm>
            <a:off x="5010973" y="2197590"/>
            <a:ext cx="2070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04088">
              <a:spcAft>
                <a:spcPts val="600"/>
              </a:spcAft>
            </a:pPr>
            <a:r>
              <a: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Artificial Intelligence (AI)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37F365-521A-3FF9-595C-E7C78F58C241}"/>
              </a:ext>
            </a:extLst>
          </p:cNvPr>
          <p:cNvSpPr txBox="1"/>
          <p:nvPr/>
        </p:nvSpPr>
        <p:spPr>
          <a:xfrm>
            <a:off x="6304382" y="5103382"/>
            <a:ext cx="12534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704088">
              <a:defRPr sz="809"/>
            </a:lvl1pPr>
          </a:lstStyle>
          <a:p>
            <a:r>
              <a:rPr lang="en-US" sz="1000" b="1" dirty="0"/>
              <a:t>Reinforcement </a:t>
            </a:r>
          </a:p>
          <a:p>
            <a:r>
              <a:rPr lang="en-US" sz="1000" b="1" dirty="0"/>
              <a:t>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2815E-E1BD-8760-5C69-466119C4AF06}"/>
              </a:ext>
            </a:extLst>
          </p:cNvPr>
          <p:cNvSpPr txBox="1"/>
          <p:nvPr/>
        </p:nvSpPr>
        <p:spPr>
          <a:xfrm>
            <a:off x="5550003" y="5709170"/>
            <a:ext cx="12534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04088"/>
            <a:r>
              <a:rPr lang="en-US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Unsupervised </a:t>
            </a:r>
          </a:p>
          <a:p>
            <a:pPr algn="ctr" defTabSz="704088"/>
            <a:r>
              <a:rPr lang="en-US" sz="105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Learning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0798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AI is a General Purpose Technology</a:t>
            </a:r>
          </a:p>
        </p:txBody>
      </p:sp>
      <p:pic>
        <p:nvPicPr>
          <p:cNvPr id="4" name="Picture 3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76DE2BD9-ED43-93E2-8380-87AF8ECE2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755" y="6272945"/>
            <a:ext cx="1777275" cy="520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A74059-BB82-737B-3BA1-9D10D418B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24" y="1514363"/>
            <a:ext cx="9724031" cy="411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/>
          </a:p>
          <a:p>
            <a:pPr lvl="1">
              <a:lnSpc>
                <a:spcPct val="150000"/>
              </a:lnSpc>
            </a:pPr>
            <a:r>
              <a:rPr lang="en-US"/>
              <a:t>100 years ago, electricity transformed every industry</a:t>
            </a:r>
          </a:p>
          <a:p>
            <a:pPr lvl="1">
              <a:lnSpc>
                <a:spcPct val="150000"/>
              </a:lnSpc>
            </a:pPr>
            <a:r>
              <a:rPr lang="en-US"/>
              <a:t>AI is bringing an equally big transformation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AAC31151-EF87-E417-C98E-7EF43B427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039" y="2402383"/>
            <a:ext cx="3139237" cy="31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54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Historical Perspective on Computing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76DE2BD9-ED43-93E2-8380-87AF8ECE2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755" y="6272945"/>
            <a:ext cx="1777275" cy="520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A74059-BB82-737B-3BA1-9D10D418B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361" y="1493342"/>
            <a:ext cx="9724031" cy="411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Hyper-Literal Nature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80 Years of Literal Interpretation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Lack of Reasoning Skills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Modeled After the Calculator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1026" name="Picture 2" descr="A blast from the past: the finest retro PCs people use | CyberNews">
            <a:extLst>
              <a:ext uri="{FF2B5EF4-FFF2-40B4-BE49-F238E27FC236}">
                <a16:creationId xmlns:a16="http://schemas.microsoft.com/office/drawing/2014/main" id="{70546ADC-BD1B-EE8C-3D6A-30B2F03E4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195" y="2292906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79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865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Key Concepts</a:t>
            </a:r>
          </a:p>
        </p:txBody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DA86435D-BA22-D322-8FA2-91479F5D79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756572"/>
              </p:ext>
            </p:extLst>
          </p:nvPr>
        </p:nvGraphicFramePr>
        <p:xfrm>
          <a:off x="692776" y="1841502"/>
          <a:ext cx="10806448" cy="4390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71A52D6A-58E5-A72F-81A8-CDC12FD11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3200" y="6231895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3136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865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is Generative AI?</a:t>
            </a:r>
          </a:p>
        </p:txBody>
      </p:sp>
      <p:pic>
        <p:nvPicPr>
          <p:cNvPr id="5" name="Picture 4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71A52D6A-58E5-A72F-81A8-CDC12FD11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6231895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30B7C9D-47B5-7874-C616-4EE99113D7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5556111"/>
              </p:ext>
            </p:extLst>
          </p:nvPr>
        </p:nvGraphicFramePr>
        <p:xfrm>
          <a:off x="757369" y="2105582"/>
          <a:ext cx="10677261" cy="3991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62496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32218-F8A8-383C-B674-6A9C8E6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865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GenAI</a:t>
            </a:r>
            <a:r>
              <a:rPr lang="en-US" dirty="0">
                <a:solidFill>
                  <a:srgbClr val="FFFFFF"/>
                </a:solidFill>
              </a:rPr>
              <a:t> Understands Jokes</a:t>
            </a:r>
          </a:p>
        </p:txBody>
      </p:sp>
      <p:pic>
        <p:nvPicPr>
          <p:cNvPr id="6" name="Picture 5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53433E2D-3D7B-5394-5379-574172151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6231895"/>
            <a:ext cx="1677232" cy="49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922B0F-AE3B-4D95-D400-CC1F6989E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41" y="1597432"/>
            <a:ext cx="5987637" cy="50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50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49">
      <a:dk1>
        <a:srgbClr val="464646"/>
      </a:dk1>
      <a:lt1>
        <a:srgbClr val="F0F0F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ource Sans Pro Light">
      <a:majorFont>
        <a:latin typeface="Source Sans Pro Light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Source Sans Pro Light"/>
        <a:font script="Hebr" typeface="Source Sans Pro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Source Sans Pro Light"/>
        <a:font script="Uigh" typeface="Microsoft Uighur"/>
        <a:font script="Geor" typeface="Sylfaen"/>
      </a:majorFont>
      <a:minorFont>
        <a:latin typeface="Source Sans Pro Light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Source Sans Pro Light"/>
        <a:font script="Hebr" typeface="Source Sans Pro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Source Sans Pro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eb00c4-cad5-449c-a84c-f6a576656ef5">
      <Terms xmlns="http://schemas.microsoft.com/office/infopath/2007/PartnerControls"/>
    </lcf76f155ced4ddcb4097134ff3c332f>
    <TaxCatchAll xmlns="4d78f0fc-bbf2-4019-98b9-1a5f9f1ba58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79A82714FE94448C4FDA281A2E7B5E" ma:contentTypeVersion="18" ma:contentTypeDescription="Create a new document." ma:contentTypeScope="" ma:versionID="168911e33f272ec0ac1deeae97e3d803">
  <xsd:schema xmlns:xsd="http://www.w3.org/2001/XMLSchema" xmlns:xs="http://www.w3.org/2001/XMLSchema" xmlns:p="http://schemas.microsoft.com/office/2006/metadata/properties" xmlns:ns2="4d78f0fc-bbf2-4019-98b9-1a5f9f1ba58a" xmlns:ns3="f2eb00c4-cad5-449c-a84c-f6a576656ef5" targetNamespace="http://schemas.microsoft.com/office/2006/metadata/properties" ma:root="true" ma:fieldsID="a8f716ebf9e3cbf71d0efa1f522f83a0" ns2:_="" ns3:_="">
    <xsd:import namespace="4d78f0fc-bbf2-4019-98b9-1a5f9f1ba58a"/>
    <xsd:import namespace="f2eb00c4-cad5-449c-a84c-f6a576656e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8f0fc-bbf2-4019-98b9-1a5f9f1ba5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2" nillable="true" ma:displayName="Taxonomy Catch All Column" ma:hidden="true" ma:list="{d7d3251e-c775-4a31-8926-7a40e51f61c1}" ma:internalName="TaxCatchAll" ma:showField="CatchAllData" ma:web="4d78f0fc-bbf2-4019-98b9-1a5f9f1ba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b00c4-cad5-449c-a84c-f6a576656e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14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506570a-20ba-413d-b830-a301a9ade5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BB1136-7411-42A6-A063-B6E6423538FB}">
  <ds:schemaRefs>
    <ds:schemaRef ds:uri="4d78f0fc-bbf2-4019-98b9-1a5f9f1ba58a"/>
    <ds:schemaRef ds:uri="f2eb00c4-cad5-449c-a84c-f6a576656ef5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432801A-FEB6-4362-876F-F806349137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BD0905-4F36-479D-A4E1-AE95054F90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78f0fc-bbf2-4019-98b9-1a5f9f1ba58a"/>
    <ds:schemaRef ds:uri="f2eb00c4-cad5-449c-a84c-f6a576656e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15622</TotalTime>
  <Words>951</Words>
  <Application>Microsoft Macintosh PowerPoint</Application>
  <PresentationFormat>Widescreen</PresentationFormat>
  <Paragraphs>143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Merriweather Sans</vt:lpstr>
      <vt:lpstr>Source Sans Pro</vt:lpstr>
      <vt:lpstr>Source Sans Pro Light</vt:lpstr>
      <vt:lpstr>Office</vt:lpstr>
      <vt:lpstr>2_Office Theme</vt:lpstr>
      <vt:lpstr>PowerPoint Presentation</vt:lpstr>
      <vt:lpstr>Agenda</vt:lpstr>
      <vt:lpstr>Only the Tip of the Iceberg</vt:lpstr>
      <vt:lpstr>Artificial Intelligence Tools</vt:lpstr>
      <vt:lpstr>AI is a General Purpose Technology</vt:lpstr>
      <vt:lpstr>Historical Perspective on Computing</vt:lpstr>
      <vt:lpstr>Key Concepts</vt:lpstr>
      <vt:lpstr>What is Generative AI?</vt:lpstr>
      <vt:lpstr>GenAI Understands Jokes</vt:lpstr>
      <vt:lpstr>Model Landscape</vt:lpstr>
      <vt:lpstr>Language Model Intelligence</vt:lpstr>
      <vt:lpstr>Leading Chatbots</vt:lpstr>
      <vt:lpstr>Leading Image Generators</vt:lpstr>
      <vt:lpstr>Generative AI Demo</vt:lpstr>
      <vt:lpstr>Data Privacy &amp; Cyber Risks</vt:lpstr>
      <vt:lpstr>Useful Resources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Lipson</dc:creator>
  <cp:lastModifiedBy>Dan Hughes</cp:lastModifiedBy>
  <cp:revision>87</cp:revision>
  <dcterms:created xsi:type="dcterms:W3CDTF">2020-09-27T14:59:29Z</dcterms:created>
  <dcterms:modified xsi:type="dcterms:W3CDTF">2023-09-19T19:45:11Z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0x010100A179A82714FE94448C4FDA281A2E7B5E</vt:lpwstr>
  </property>
  <property fmtid="{D5CDD505-2E9C-101B-9397-08002B2CF9AE}" pid="3" name="MediaServiceImageTags">
    <vt:lpwstr/>
  </property>
</Properties>
</file>